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5" r:id="rId4"/>
    <p:sldId id="257" r:id="rId5"/>
    <p:sldId id="269" r:id="rId6"/>
    <p:sldId id="266" r:id="rId7"/>
    <p:sldId id="267" r:id="rId8"/>
    <p:sldId id="258" r:id="rId9"/>
    <p:sldId id="261" r:id="rId10"/>
    <p:sldId id="264" r:id="rId11"/>
    <p:sldId id="271" r:id="rId12"/>
    <p:sldId id="272" r:id="rId13"/>
    <p:sldId id="260" r:id="rId14"/>
    <p:sldId id="259" r:id="rId15"/>
    <p:sldId id="262" r:id="rId16"/>
    <p:sldId id="270" r:id="rId17"/>
    <p:sldId id="263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wmf"/><Relationship Id="rId4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072D3-9BA6-4F65-827E-68BD598225B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2FC29-3274-47A9-B238-C8834763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it takes into account turbulence and they use the </a:t>
            </a:r>
            <a:r>
              <a:rPr lang="en-US" dirty="0" err="1"/>
              <a:t>navier</a:t>
            </a:r>
            <a:r>
              <a:rPr lang="en-US" dirty="0"/>
              <a:t>-stokes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2FC29-3274-47A9-B238-C8834763B7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dhdsp/data_statistics/fact_sheets/fs_bloodpressure.htm" TargetMode="External"/><Relationship Id="rId2" Type="http://schemas.openxmlformats.org/officeDocument/2006/relationships/hyperlink" Target="http://www.princeton.edu/~asmits/Bicycle_web/Bernoull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science/article/pii/S0960148117310613" TargetMode="External"/><Relationship Id="rId5" Type="http://schemas.openxmlformats.org/officeDocument/2006/relationships/hyperlink" Target="http://www.cdc.gov/tobacco/data_statistics/sgr/50th-anniversary/pdfs/fs_smoking_CVD_508.pdf" TargetMode="External"/><Relationship Id="rId4" Type="http://schemas.openxmlformats.org/officeDocument/2006/relationships/hyperlink" Target="http://www.biography.com/people/isaac-newton-942265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9A44-1043-47E9-B98D-F60B78DF0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Blood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5DA73-BD53-48E8-A1AD-F144D5C227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Michelle Tieu</a:t>
            </a:r>
          </a:p>
        </p:txBody>
      </p:sp>
    </p:spTree>
    <p:extLst>
      <p:ext uri="{BB962C8B-B14F-4D97-AF65-F5344CB8AC3E}">
        <p14:creationId xmlns:p14="http://schemas.microsoft.com/office/powerpoint/2010/main" val="350821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BEF7-6DA3-4715-B209-A7844A40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A50D0-5791-4B58-A651-C26FAB083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 anchor="t"/>
          <a:lstStyle/>
          <a:p>
            <a:r>
              <a:rPr lang="en-US" dirty="0"/>
              <a:t>Conservation of Mass</a:t>
            </a:r>
          </a:p>
          <a:p>
            <a:pPr lvl="1"/>
            <a:r>
              <a:rPr lang="en-US" dirty="0"/>
              <a:t> Assuming that blood is incompressible:</a:t>
            </a:r>
          </a:p>
          <a:p>
            <a:pPr lvl="1"/>
            <a:r>
              <a:rPr lang="en-US" dirty="0"/>
              <a:t>                               can be derived to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155F88B-A804-47B1-8F96-815E05553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69B8F92-B77E-441C-9F08-459D825E63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413940"/>
              </p:ext>
            </p:extLst>
          </p:nvPr>
        </p:nvGraphicFramePr>
        <p:xfrm>
          <a:off x="1368988" y="2860188"/>
          <a:ext cx="1577993" cy="56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Equation" r:id="rId3" imgW="1091726" imgH="393529" progId="Equation.DSMT4">
                  <p:embed/>
                </p:oleObj>
              </mc:Choice>
              <mc:Fallback>
                <p:oleObj name="Equation" r:id="rId3" imgW="1091726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988" y="2860188"/>
                        <a:ext cx="1577993" cy="56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DDB073A0-3187-4971-A716-EFB4BD5D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50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02F4294-0293-4C37-A086-A258E052A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16153"/>
              </p:ext>
            </p:extLst>
          </p:nvPr>
        </p:nvGraphicFramePr>
        <p:xfrm>
          <a:off x="4563809" y="2476101"/>
          <a:ext cx="8397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5" imgW="469800" imgH="241200" progId="Equation.DSMT4">
                  <p:embed/>
                </p:oleObj>
              </mc:Choice>
              <mc:Fallback>
                <p:oleObj name="Equation" r:id="rId5" imgW="469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3809" y="2476101"/>
                        <a:ext cx="839787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5E09D46-15B6-45EF-B2FB-9739D8D47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480830"/>
              </p:ext>
            </p:extLst>
          </p:nvPr>
        </p:nvGraphicFramePr>
        <p:xfrm>
          <a:off x="4563809" y="2860188"/>
          <a:ext cx="1459025" cy="56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7" imgW="1002174" imgH="390504" progId="Equation.DSMT4">
                  <p:embed/>
                </p:oleObj>
              </mc:Choice>
              <mc:Fallback>
                <p:oleObj name="Equation" r:id="rId7" imgW="1002174" imgH="39050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63809" y="2860188"/>
                        <a:ext cx="1459025" cy="568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9BF6E5AC-B50A-43D1-8FF8-94EB56C80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233518"/>
              </p:ext>
            </p:extLst>
          </p:nvPr>
        </p:nvGraphicFramePr>
        <p:xfrm>
          <a:off x="1726411" y="4108692"/>
          <a:ext cx="577876" cy="53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9" imgW="419917" imgH="390504" progId="Equation.DSMT4">
                  <p:embed/>
                </p:oleObj>
              </mc:Choice>
              <mc:Fallback>
                <p:oleObj name="Equation" r:id="rId9" imgW="419917" imgH="39050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6411" y="4108692"/>
                        <a:ext cx="577876" cy="536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376573B7-C459-4EC1-85B3-227D3CF0466E}"/>
              </a:ext>
            </a:extLst>
          </p:cNvPr>
          <p:cNvSpPr txBox="1"/>
          <p:nvPr/>
        </p:nvSpPr>
        <p:spPr>
          <a:xfrm>
            <a:off x="560817" y="3430610"/>
            <a:ext cx="8421203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3D3D3D"/>
                </a:solidFill>
              </a:rPr>
              <a:t> Conservation of Momentum</a:t>
            </a: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3D3D3D"/>
                </a:solidFill>
              </a:rPr>
              <a:t>Assumptions: </a:t>
            </a:r>
          </a:p>
          <a:p>
            <a:pPr marL="1087200" lvl="2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3D3D3D"/>
                </a:solidFill>
              </a:rPr>
              <a:t>           because flow is steady</a:t>
            </a:r>
          </a:p>
          <a:p>
            <a:pPr marL="1087200" lvl="2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3D3D3D"/>
                </a:solidFill>
              </a:rPr>
              <a:t>              </a:t>
            </a:r>
            <a:r>
              <a:rPr lang="en-US" dirty="0"/>
              <a:t>because only small changes in gravitational potential energy occur </a:t>
            </a:r>
          </a:p>
          <a:p>
            <a:pPr marL="1087200" lvl="2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Viscous forces are negligible </a:t>
            </a:r>
          </a:p>
          <a:p>
            <a:pPr marL="1087200" lvl="2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ρ is constant</a:t>
            </a: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/>
          </a:p>
          <a:p>
            <a:pPr marL="1087200" lvl="2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endParaRPr lang="en-US" sz="1600" dirty="0">
              <a:solidFill>
                <a:srgbClr val="3D3D3D"/>
              </a:solidFill>
            </a:endParaRPr>
          </a:p>
          <a:p>
            <a:pPr marL="1087200" lvl="2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endParaRPr lang="en-US" sz="1600" dirty="0">
              <a:solidFill>
                <a:srgbClr val="3D3D3D"/>
              </a:solidFill>
            </a:endParaRPr>
          </a:p>
          <a:p>
            <a:pPr marL="1087200" lvl="2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endParaRPr lang="en-US" sz="1600" dirty="0">
              <a:solidFill>
                <a:srgbClr val="3D3D3D"/>
              </a:solidFill>
            </a:endParaRPr>
          </a:p>
          <a:p>
            <a:pPr marL="1087200" lvl="2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endParaRPr lang="en-US" sz="1600" dirty="0">
              <a:solidFill>
                <a:srgbClr val="3D3D3D"/>
              </a:solidFill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699A4CF-DB03-476C-9EF2-5AACDACB4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697028"/>
              </p:ext>
            </p:extLst>
          </p:nvPr>
        </p:nvGraphicFramePr>
        <p:xfrm>
          <a:off x="1632360" y="4584324"/>
          <a:ext cx="867334" cy="37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11" imgW="534637" imgH="228544" progId="Equation.DSMT4">
                  <p:embed/>
                </p:oleObj>
              </mc:Choice>
              <mc:Fallback>
                <p:oleObj name="Equation" r:id="rId11" imgW="534637" imgH="22854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32360" y="4584324"/>
                        <a:ext cx="867334" cy="37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03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1D9F-D3A8-418F-9FC2-63B5BDD0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7129E-7356-4AEF-B1C0-2DC2E34D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88953"/>
          </a:xfrm>
        </p:spPr>
        <p:txBody>
          <a:bodyPr anchor="t">
            <a:normAutofit/>
          </a:bodyPr>
          <a:lstStyle/>
          <a:p>
            <a:r>
              <a:rPr lang="en-US" dirty="0"/>
              <a:t>Conservation of Momentum cont.</a:t>
            </a:r>
          </a:p>
          <a:p>
            <a:pPr lvl="1"/>
            <a:r>
              <a:rPr lang="en-US" dirty="0"/>
              <a:t>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Newton’s second law can be applied to conservation of momentum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By considering the assumptions, Bernoulli’s equation can be simplified from these equations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2B3676F-FE4B-4FD9-8691-EAA5E3992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274333"/>
              </p:ext>
            </p:extLst>
          </p:nvPr>
        </p:nvGraphicFramePr>
        <p:xfrm>
          <a:off x="1111586" y="2525966"/>
          <a:ext cx="1152447" cy="44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3" imgW="687236" imgH="266694" progId="Equation.DSMT4">
                  <p:embed/>
                </p:oleObj>
              </mc:Choice>
              <mc:Fallback>
                <p:oleObj name="Equation" r:id="rId3" imgW="687236" imgH="2666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586" y="2525966"/>
                        <a:ext cx="1152447" cy="447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1996C88-A7D6-4E10-8901-CFB64FCEE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53833"/>
              </p:ext>
            </p:extLst>
          </p:nvPr>
        </p:nvGraphicFramePr>
        <p:xfrm>
          <a:off x="2517831" y="2450595"/>
          <a:ext cx="1533587" cy="59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5" imgW="1002174" imgH="390504" progId="Equation.DSMT4">
                  <p:embed/>
                </p:oleObj>
              </mc:Choice>
              <mc:Fallback>
                <p:oleObj name="Equation" r:id="rId5" imgW="1002174" imgH="39050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7831" y="2450595"/>
                        <a:ext cx="1533587" cy="597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A0E3D4C-10E4-43A3-B0BE-DDBF53044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962813"/>
              </p:ext>
            </p:extLst>
          </p:nvPr>
        </p:nvGraphicFramePr>
        <p:xfrm>
          <a:off x="1152538" y="3291949"/>
          <a:ext cx="6755225" cy="681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7" imgW="4438352" imgH="447730" progId="Equation.DSMT4">
                  <p:embed/>
                </p:oleObj>
              </mc:Choice>
              <mc:Fallback>
                <p:oleObj name="Equation" r:id="rId7" imgW="4438352" imgH="44773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2538" y="3291949"/>
                        <a:ext cx="6755225" cy="681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6F19FC8-9CFA-4CB7-A8F1-83065C3F7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242104"/>
              </p:ext>
            </p:extLst>
          </p:nvPr>
        </p:nvGraphicFramePr>
        <p:xfrm>
          <a:off x="1148859" y="3871218"/>
          <a:ext cx="6674629" cy="67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9" imgW="4428972" imgH="447730" progId="Equation.DSMT4">
                  <p:embed/>
                </p:oleObj>
              </mc:Choice>
              <mc:Fallback>
                <p:oleObj name="Equation" r:id="rId9" imgW="4428972" imgH="44773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8859" y="3871218"/>
                        <a:ext cx="6674629" cy="674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D8D61D8-C733-42DF-B943-C7183D9C5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66384"/>
              </p:ext>
            </p:extLst>
          </p:nvPr>
        </p:nvGraphicFramePr>
        <p:xfrm>
          <a:off x="1148858" y="4444585"/>
          <a:ext cx="6674629" cy="66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11" imgW="4483080" imgH="444240" progId="Equation.DSMT4">
                  <p:embed/>
                </p:oleObj>
              </mc:Choice>
              <mc:Fallback>
                <p:oleObj name="Equation" r:id="rId11" imgW="4483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48858" y="4444585"/>
                        <a:ext cx="6674629" cy="661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A86B23F-7577-492C-9045-E3C2D4768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91470"/>
              </p:ext>
            </p:extLst>
          </p:nvPr>
        </p:nvGraphicFramePr>
        <p:xfrm>
          <a:off x="1148858" y="5367887"/>
          <a:ext cx="2560769" cy="62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13" imgW="1603550" imgH="390504" progId="Equation.DSMT4">
                  <p:embed/>
                </p:oleObj>
              </mc:Choice>
              <mc:Fallback>
                <p:oleObj name="Equation" r:id="rId13" imgW="1603550" imgH="39050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48858" y="5367887"/>
                        <a:ext cx="2560769" cy="62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4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899E-DB82-47E8-BACB-A213AB78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051AE-9E29-407D-A145-752CD777D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4916859"/>
            <a:ext cx="8003718" cy="1588444"/>
          </a:xfrm>
        </p:spPr>
        <p:txBody>
          <a:bodyPr anchor="t">
            <a:normAutofit/>
          </a:bodyPr>
          <a:lstStyle/>
          <a:p>
            <a:r>
              <a:rPr lang="en-US" dirty="0"/>
              <a:t>Quasi 1-D because model is based on cross sectional area</a:t>
            </a:r>
          </a:p>
          <a:p>
            <a:r>
              <a:rPr lang="en-US" dirty="0"/>
              <a:t>Chose to model 55% area reduction</a:t>
            </a:r>
          </a:p>
          <a:p>
            <a:r>
              <a:rPr lang="en-US" dirty="0"/>
              <a:t>Normal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FF9D0-81CA-4C2D-8DD5-E6414344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969375"/>
            <a:ext cx="7406012" cy="28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5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F38-0DA1-4743-AC46-DFF94987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E497F-562C-4F87-8F58-E87409DF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5" y="2183085"/>
            <a:ext cx="5625296" cy="4218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6B265-1B54-445E-A78D-1BE1C5EB2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062" y="2039111"/>
            <a:ext cx="5920088" cy="44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29DB-71E0-4CDB-85C2-AB2388B5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MOdeling</a:t>
            </a:r>
            <a:endParaRPr lang="en-US" dirty="0"/>
          </a:p>
        </p:txBody>
      </p:sp>
      <p:pic>
        <p:nvPicPr>
          <p:cNvPr id="5" name="Picture 2" descr="FigureÂ 3.">
            <a:extLst>
              <a:ext uri="{FF2B5EF4-FFF2-40B4-BE49-F238E27FC236}">
                <a16:creationId xmlns:a16="http://schemas.microsoft.com/office/drawing/2014/main" id="{746E04C5-DD40-4BCF-9E11-3181D666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140689"/>
            <a:ext cx="5463162" cy="38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6EE18-E533-4526-B0FB-D1E2CA085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648" y="1936872"/>
            <a:ext cx="5625296" cy="42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1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A76F-014A-4796-BA96-28540C73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CAB55-6841-4809-B679-5E7860F2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373" y="2075665"/>
            <a:ext cx="5456621" cy="3932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9C9F5-9DF9-46D0-991C-8774DD3BF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62" y="2039111"/>
            <a:ext cx="5920088" cy="4440066"/>
          </a:xfrm>
          <a:prstGeom prst="rect">
            <a:avLst/>
          </a:prstGeom>
        </p:spPr>
      </p:pic>
      <p:pic>
        <p:nvPicPr>
          <p:cNvPr id="2050" name="Picture 2" descr="FigureÂ 3.">
            <a:extLst>
              <a:ext uri="{FF2B5EF4-FFF2-40B4-BE49-F238E27FC236}">
                <a16:creationId xmlns:a16="http://schemas.microsoft.com/office/drawing/2014/main" id="{9DBE797F-B83F-4C64-B4C2-A2B4ED5A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140689"/>
            <a:ext cx="5463162" cy="38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99B4-A7B4-4E40-A6B9-2E69B33C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F4554-34FD-4CB9-837C-2F3A96A90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Bernoulli’s Equation is insufficient</a:t>
            </a:r>
          </a:p>
          <a:p>
            <a:pPr lvl="1"/>
            <a:r>
              <a:rPr lang="en-US" sz="1800" dirty="0"/>
              <a:t>Only takes a few variables into account</a:t>
            </a:r>
          </a:p>
          <a:p>
            <a:r>
              <a:rPr lang="en-US" dirty="0"/>
              <a:t>Future:</a:t>
            </a:r>
          </a:p>
          <a:p>
            <a:pPr lvl="1"/>
            <a:r>
              <a:rPr lang="en-US" sz="1800" dirty="0"/>
              <a:t>Viscosity</a:t>
            </a:r>
          </a:p>
          <a:p>
            <a:pPr lvl="1"/>
            <a:r>
              <a:rPr lang="en-US" sz="1800" dirty="0"/>
              <a:t>Turbulence</a:t>
            </a:r>
          </a:p>
          <a:p>
            <a:pPr lvl="1"/>
            <a:r>
              <a:rPr lang="en-US" sz="1800" dirty="0"/>
              <a:t>Pulsing caused by a heartbeat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6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003C-E91B-47A9-8D0D-0CD0F858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654C6-DBE7-4C8A-B4CF-C75EB1EC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99461"/>
            <a:ext cx="11029615" cy="501208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“Anatomy &amp; Physiology.” </a:t>
            </a:r>
            <a:r>
              <a:rPr lang="en-US" i="1" dirty="0"/>
              <a:t>SEER </a:t>
            </a:r>
            <a:r>
              <a:rPr lang="en-US" i="1" dirty="0" err="1"/>
              <a:t>Training:Anatomical</a:t>
            </a:r>
            <a:r>
              <a:rPr lang="en-US" i="1" dirty="0"/>
              <a:t> Terminology</a:t>
            </a:r>
            <a:r>
              <a:rPr lang="en-US" dirty="0"/>
              <a:t>, training.seer.cancer.gov/anatomy/. </a:t>
            </a:r>
          </a:p>
          <a:p>
            <a:pPr lvl="0"/>
            <a:r>
              <a:rPr lang="en-US" dirty="0"/>
              <a:t>“Bernoulli Equation.” </a:t>
            </a:r>
            <a:r>
              <a:rPr lang="en-US" i="1" dirty="0"/>
              <a:t>Total Internal Reflection</a:t>
            </a:r>
            <a:r>
              <a:rPr lang="en-US" dirty="0"/>
              <a:t>, hyperphysics.phy-astr.gsu.edu/</a:t>
            </a:r>
            <a:r>
              <a:rPr lang="en-US" dirty="0" err="1"/>
              <a:t>hbase</a:t>
            </a:r>
            <a:r>
              <a:rPr lang="en-US" dirty="0"/>
              <a:t>/pber.html.</a:t>
            </a:r>
          </a:p>
          <a:p>
            <a:pPr lvl="0"/>
            <a:r>
              <a:rPr lang="en-US" dirty="0"/>
              <a:t>“Bernoulli's Equation.” </a:t>
            </a:r>
            <a:r>
              <a:rPr lang="en-US" i="1" dirty="0"/>
              <a:t>Princeton University</a:t>
            </a:r>
            <a:r>
              <a:rPr lang="en-US" dirty="0"/>
              <a:t>, The Trustees of Princeton University, </a:t>
            </a:r>
            <a:r>
              <a:rPr lang="en-US" u="sng" dirty="0">
                <a:hlinkClick r:id="rId2"/>
              </a:rPr>
              <a:t>www.princeton.edu/~asmits/Bicycle_web/Bernoulli.html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“Complications of Diabetes.” </a:t>
            </a:r>
            <a:r>
              <a:rPr lang="en-US" i="1" dirty="0"/>
              <a:t>Government of Western Australia: Department of Health</a:t>
            </a:r>
            <a:r>
              <a:rPr lang="en-US" dirty="0"/>
              <a:t>, www.healthywa.wa.gov.au/Articles/A_E/Complications-of-diabetes.</a:t>
            </a:r>
          </a:p>
          <a:p>
            <a:pPr lvl="0"/>
            <a:r>
              <a:rPr lang="en-US" dirty="0"/>
              <a:t>“Fluids.” </a:t>
            </a:r>
            <a:r>
              <a:rPr lang="en-US" i="1" dirty="0"/>
              <a:t>MIT</a:t>
            </a:r>
            <a:r>
              <a:rPr lang="en-US" dirty="0"/>
              <a:t>, 2016, web.mit.edu/16.unified/www/FALL/fluids/Lectures/f13.pdf.</a:t>
            </a:r>
          </a:p>
          <a:p>
            <a:pPr lvl="0"/>
            <a:r>
              <a:rPr lang="en-US" dirty="0"/>
              <a:t>“High Blood Pressure Fact </a:t>
            </a:r>
            <a:r>
              <a:rPr lang="en-US" dirty="0" err="1"/>
              <a:t>Sheet|Data</a:t>
            </a:r>
            <a:r>
              <a:rPr lang="en-US" dirty="0"/>
              <a:t> &amp; </a:t>
            </a:r>
            <a:r>
              <a:rPr lang="en-US" dirty="0" err="1"/>
              <a:t>Statistics|DHDSP|CDC</a:t>
            </a:r>
            <a:r>
              <a:rPr lang="en-US" dirty="0"/>
              <a:t>.” </a:t>
            </a:r>
            <a:r>
              <a:rPr lang="en-US" i="1" dirty="0"/>
              <a:t>Centers for Disease Control and Prevention</a:t>
            </a:r>
            <a:r>
              <a:rPr lang="en-US" dirty="0"/>
              <a:t>, Centers for Disease Control and Prevention, </a:t>
            </a:r>
            <a:r>
              <a:rPr lang="en-US" u="sng" dirty="0">
                <a:hlinkClick r:id="rId3"/>
              </a:rPr>
              <a:t>www.cdc.gov/dhdsp/data_statistics/fact_sheets/fs_bloodpressure.htm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“How High Blood Pressure Can Affect Your Body.” </a:t>
            </a:r>
            <a:r>
              <a:rPr lang="en-US" i="1" dirty="0"/>
              <a:t>Mayo Clinic</a:t>
            </a:r>
            <a:r>
              <a:rPr lang="en-US" dirty="0"/>
              <a:t>, Mayo Foundation for Medical Education and Research, 9 Jan. 2019, </a:t>
            </a:r>
            <a:r>
              <a:rPr lang="en-US" u="sng" dirty="0"/>
              <a:t>www.mayoclinic.org/diseases-conditions/high-blood-pressure/in-depth/high-blood-pressure/art-20045868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“Humans and History; the Discovery of Blood. Timeline.” </a:t>
            </a:r>
            <a:r>
              <a:rPr lang="en-US" i="1" dirty="0" err="1"/>
              <a:t>Timetoast</a:t>
            </a:r>
            <a:r>
              <a:rPr lang="en-US" dirty="0"/>
              <a:t>, </a:t>
            </a:r>
            <a:r>
              <a:rPr lang="en-US" u="sng" dirty="0"/>
              <a:t>www.timetoast.com/timelines/eminent-cairo-is-a-physician-he-is-the-one-who-discovered-the-flow-of-blood-that-goes-to-and-from-the-lungs-also-known-as-pulmonary-circulation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“Isaac Newton.” </a:t>
            </a:r>
            <a:r>
              <a:rPr lang="en-US" i="1" dirty="0"/>
              <a:t>Biography.com</a:t>
            </a:r>
            <a:r>
              <a:rPr lang="en-US" dirty="0"/>
              <a:t>, A&amp;E Networks Television, 14 Feb. 2019, </a:t>
            </a:r>
            <a:r>
              <a:rPr lang="en-US" u="sng" dirty="0">
                <a:hlinkClick r:id="rId4"/>
              </a:rPr>
              <a:t>www.biography.com/people/isaac-newton-9422656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“Poiseuille's Law: A Historical Background.” </a:t>
            </a:r>
            <a:r>
              <a:rPr lang="en-US" i="1" dirty="0"/>
              <a:t>Pressure and Blood Flow</a:t>
            </a:r>
            <a:r>
              <a:rPr lang="en-US" dirty="0"/>
              <a:t>, archive.math.arizona.edu/maw1999/blood/</a:t>
            </a:r>
            <a:r>
              <a:rPr lang="en-US" dirty="0" err="1"/>
              <a:t>poiseuille</a:t>
            </a:r>
            <a:r>
              <a:rPr lang="en-US" dirty="0"/>
              <a:t>/history.htm.</a:t>
            </a:r>
          </a:p>
          <a:p>
            <a:pPr lvl="0"/>
            <a:r>
              <a:rPr lang="en-US" dirty="0"/>
              <a:t>“Smoking and Cardiovascular Disease.” </a:t>
            </a:r>
            <a:r>
              <a:rPr lang="en-US" i="1" dirty="0"/>
              <a:t>Centers for Disease Control and Prevention</a:t>
            </a:r>
            <a:r>
              <a:rPr lang="en-US" dirty="0"/>
              <a:t>, </a:t>
            </a:r>
            <a:r>
              <a:rPr lang="en-US" u="sng" dirty="0">
                <a:hlinkClick r:id="rId5"/>
              </a:rPr>
              <a:t>www.cdc.gov/tobacco/data_statistics/sgr/50th-anniversary/pdfs/fs_smoking_CVD_508.pdf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Cohen, Jennie. “A Brief History of Bloodletting.” </a:t>
            </a:r>
            <a:r>
              <a:rPr lang="en-US" i="1" dirty="0"/>
              <a:t>History.com</a:t>
            </a:r>
            <a:r>
              <a:rPr lang="en-US" dirty="0"/>
              <a:t>, A&amp;E Television Networks, 30 May 2012, </a:t>
            </a:r>
            <a:r>
              <a:rPr lang="en-US" u="sng" dirty="0"/>
              <a:t>www.history.com/news/a-brief-history-of-bloodletting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Dellinger, </a:t>
            </a:r>
            <a:r>
              <a:rPr lang="en-US" dirty="0" err="1"/>
              <a:t>Guilhem</a:t>
            </a:r>
            <a:r>
              <a:rPr lang="en-US" dirty="0"/>
              <a:t>. “Computational Fluid Dynamics Modeling for the Design of Archimedes Screw Generator.” </a:t>
            </a:r>
            <a:r>
              <a:rPr lang="en-US" i="1" dirty="0" err="1"/>
              <a:t>NeuroImage</a:t>
            </a:r>
            <a:r>
              <a:rPr lang="en-US" dirty="0"/>
              <a:t>, Academic Press, 17 Nov. 2017, </a:t>
            </a:r>
            <a:r>
              <a:rPr lang="en-US" u="sng" dirty="0">
                <a:hlinkClick r:id="rId6"/>
              </a:rPr>
              <a:t>www.sciencedirect.com/science/article/pii/S0960148117310613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22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485B3-3732-4CD3-98E0-9CED81C0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E3E5-FB0A-4869-9757-3CFC6F1F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81774"/>
            <a:ext cx="11029615" cy="511541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err="1"/>
              <a:t>Greenestone</a:t>
            </a:r>
            <a:r>
              <a:rPr lang="en-US" dirty="0"/>
              <a:t>, Gerry. “The History of Bloodletting. BCMJ, Vol. 52, No. 1, January, February, 2010, Page(s) 12-14 - Premise.” </a:t>
            </a:r>
            <a:r>
              <a:rPr lang="en-US" i="1" dirty="0"/>
              <a:t>British Colombia Medical Journal</a:t>
            </a:r>
            <a:r>
              <a:rPr lang="en-US" dirty="0"/>
              <a:t>, Jan. 2010, </a:t>
            </a:r>
            <a:r>
              <a:rPr lang="en-US" u="sng" dirty="0"/>
              <a:t>www.bcmj.org/premise/history-bloodletting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Groopman</a:t>
            </a:r>
            <a:r>
              <a:rPr lang="en-US" dirty="0"/>
              <a:t>, Jerome. “The History of Blood.” </a:t>
            </a:r>
            <a:r>
              <a:rPr lang="en-US" i="1" dirty="0"/>
              <a:t>The New Yorker</a:t>
            </a:r>
            <a:r>
              <a:rPr lang="en-US" dirty="0"/>
              <a:t>, The New Yorker, 7 Jan. 2019, </a:t>
            </a:r>
            <a:r>
              <a:rPr lang="en-US" u="sng" dirty="0"/>
              <a:t>www.newyorker.com/magazine/2019/01/14/the-history-of-blood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Hoffman, J I, and J A </a:t>
            </a:r>
            <a:r>
              <a:rPr lang="en-US" dirty="0" err="1"/>
              <a:t>Spaan</a:t>
            </a:r>
            <a:r>
              <a:rPr lang="en-US" dirty="0"/>
              <a:t>. “Pressure-Flow Relations in Coronary Circulation.” </a:t>
            </a:r>
            <a:r>
              <a:rPr lang="en-US" i="1" dirty="0"/>
              <a:t>Physiological Reviews</a:t>
            </a:r>
            <a:r>
              <a:rPr lang="en-US" dirty="0"/>
              <a:t>, U.S. National Library of Medicine, Apr. 1990, www.ncbi.nlm.nih.gov/pubmed/2181499.</a:t>
            </a:r>
          </a:p>
          <a:p>
            <a:pPr lvl="0"/>
            <a:r>
              <a:rPr lang="en-US" dirty="0" err="1"/>
              <a:t>Klabunde</a:t>
            </a:r>
            <a:r>
              <a:rPr lang="en-US" dirty="0"/>
              <a:t>, Richard. “Viscosity of Blood.” </a:t>
            </a:r>
            <a:r>
              <a:rPr lang="en-US" i="1" dirty="0"/>
              <a:t>Image for Cardiovascular Physiology Concepts, Richard E </a:t>
            </a:r>
            <a:r>
              <a:rPr lang="en-US" i="1" dirty="0" err="1"/>
              <a:t>Klabunde</a:t>
            </a:r>
            <a:r>
              <a:rPr lang="en-US" i="1" dirty="0"/>
              <a:t> PhD</a:t>
            </a:r>
            <a:r>
              <a:rPr lang="en-US" dirty="0"/>
              <a:t>, </a:t>
            </a:r>
            <a:r>
              <a:rPr lang="en-US" u="sng" dirty="0"/>
              <a:t>www.cvphysiology.com/Hemodynamics/H011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Kramer, Samantha. “Aztec Human Sacrifice.” </a:t>
            </a:r>
            <a:r>
              <a:rPr lang="en-US" i="1" dirty="0"/>
              <a:t>Rise of Civilization</a:t>
            </a:r>
            <a:r>
              <a:rPr lang="en-US" dirty="0"/>
              <a:t>, 25 Apr. 2013, anthropology.msu.edu/anp264-ss13/2013/04/25/</a:t>
            </a:r>
            <a:r>
              <a:rPr lang="en-US" dirty="0" err="1"/>
              <a:t>aztec</a:t>
            </a:r>
            <a:r>
              <a:rPr lang="en-US" dirty="0"/>
              <a:t>-human-sacrifice/.</a:t>
            </a:r>
          </a:p>
          <a:p>
            <a:pPr lvl="0"/>
            <a:r>
              <a:rPr lang="en-US" dirty="0" err="1"/>
              <a:t>Mada'a</a:t>
            </a:r>
            <a:r>
              <a:rPr lang="en-US" dirty="0"/>
              <a:t>, </a:t>
            </a:r>
            <a:r>
              <a:rPr lang="en-US" dirty="0" err="1"/>
              <a:t>Patrik</a:t>
            </a:r>
            <a:r>
              <a:rPr lang="en-US" dirty="0"/>
              <a:t>, and Josef Fontana. “Composition of Blood and Its Functions.” </a:t>
            </a:r>
            <a:r>
              <a:rPr lang="en-US" i="1" dirty="0"/>
              <a:t>Functions of Cells and Human Body</a:t>
            </a:r>
            <a:r>
              <a:rPr lang="en-US" dirty="0"/>
              <a:t>, University Development Fund, fblt.cz/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skripta</a:t>
            </a:r>
            <a:r>
              <a:rPr lang="en-US" dirty="0"/>
              <a:t>/v-</a:t>
            </a:r>
            <a:r>
              <a:rPr lang="en-US" dirty="0" err="1"/>
              <a:t>krev</a:t>
            </a:r>
            <a:r>
              <a:rPr lang="en-US" dirty="0"/>
              <a:t>-a-</a:t>
            </a:r>
            <a:r>
              <a:rPr lang="en-US" dirty="0" err="1"/>
              <a:t>organy</a:t>
            </a:r>
            <a:r>
              <a:rPr lang="en-US" dirty="0"/>
              <a:t>-</a:t>
            </a:r>
            <a:r>
              <a:rPr lang="en-US" dirty="0" err="1"/>
              <a:t>imunitniho-systemu</a:t>
            </a:r>
            <a:r>
              <a:rPr lang="en-US" dirty="0"/>
              <a:t>/1-slozeni-krve/.</a:t>
            </a:r>
          </a:p>
          <a:p>
            <a:pPr lvl="0"/>
            <a:r>
              <a:rPr lang="en-US" dirty="0" err="1"/>
              <a:t>Majdalani</a:t>
            </a:r>
            <a:r>
              <a:rPr lang="en-US" dirty="0"/>
              <a:t>, Joseph. </a:t>
            </a:r>
            <a:r>
              <a:rPr lang="en-US" i="1" dirty="0"/>
              <a:t>Brief History of Fluid Mechanics </a:t>
            </a:r>
            <a:r>
              <a:rPr lang="en-US" dirty="0"/>
              <a:t>. majdalani.eng.auburn.edu/courses/02_fluids/handout_f01_history.pdf.</a:t>
            </a:r>
          </a:p>
          <a:p>
            <a:pPr lvl="0"/>
            <a:r>
              <a:rPr lang="en-US" dirty="0"/>
              <a:t>OpenStax. “Anatomy and Physiology.” </a:t>
            </a:r>
            <a:r>
              <a:rPr lang="en-US" i="1" dirty="0"/>
              <a:t>Introduction to Sociology – 1st Canadian Edition</a:t>
            </a:r>
            <a:r>
              <a:rPr lang="en-US" dirty="0"/>
              <a:t>, </a:t>
            </a:r>
            <a:r>
              <a:rPr lang="en-US" dirty="0" err="1"/>
              <a:t>BCcampus</a:t>
            </a:r>
            <a:r>
              <a:rPr lang="en-US" dirty="0"/>
              <a:t>, 6 Mar. 2013, opentextbc.ca/</a:t>
            </a:r>
            <a:r>
              <a:rPr lang="en-US" dirty="0" err="1"/>
              <a:t>anatomyandphysiology</a:t>
            </a:r>
            <a:r>
              <a:rPr lang="en-US" dirty="0"/>
              <a:t>/front-matter/preface-2/.</a:t>
            </a:r>
          </a:p>
          <a:p>
            <a:pPr lvl="0"/>
            <a:r>
              <a:rPr lang="en-US" dirty="0"/>
              <a:t>OpenStax. “Homeostasis.” </a:t>
            </a:r>
            <a:r>
              <a:rPr lang="en-US" i="1" dirty="0"/>
              <a:t>Introduction to Sociology – 1st Canadian Edition</a:t>
            </a:r>
            <a:r>
              <a:rPr lang="en-US" dirty="0"/>
              <a:t>, </a:t>
            </a:r>
            <a:r>
              <a:rPr lang="en-US" dirty="0" err="1"/>
              <a:t>BCcampus</a:t>
            </a:r>
            <a:r>
              <a:rPr lang="en-US" dirty="0"/>
              <a:t>, 6 Mar. 2013, opentextbc.ca/</a:t>
            </a:r>
            <a:r>
              <a:rPr lang="en-US" dirty="0" err="1"/>
              <a:t>anatomyandphysiology</a:t>
            </a:r>
            <a:r>
              <a:rPr lang="en-US" dirty="0"/>
              <a:t>/chapter/1-5-homeostasis/.</a:t>
            </a:r>
          </a:p>
          <a:p>
            <a:pPr lvl="0"/>
            <a:r>
              <a:rPr lang="en-US" dirty="0"/>
              <a:t>Quinney, D.A. “Daniel Bernoulli and the Making of the Fluid Equation.” </a:t>
            </a:r>
            <a:r>
              <a:rPr lang="en-US" i="1" dirty="0"/>
              <a:t>The Mathematics of Diseases</a:t>
            </a:r>
            <a:r>
              <a:rPr lang="en-US" dirty="0"/>
              <a:t>, 25 July 2018, plus.maths.org/content/</a:t>
            </a:r>
            <a:r>
              <a:rPr lang="en-US" dirty="0" err="1"/>
              <a:t>daniel</a:t>
            </a:r>
            <a:r>
              <a:rPr lang="en-US" dirty="0"/>
              <a:t>-</a:t>
            </a:r>
            <a:r>
              <a:rPr lang="en-US" dirty="0" err="1"/>
              <a:t>bernoulli</a:t>
            </a:r>
            <a:r>
              <a:rPr lang="en-US" dirty="0"/>
              <a:t>-and-making-fluid-equation.</a:t>
            </a:r>
          </a:p>
          <a:p>
            <a:pPr lvl="0"/>
            <a:r>
              <a:rPr lang="en-US" dirty="0"/>
              <a:t>Rahman, </a:t>
            </a:r>
            <a:r>
              <a:rPr lang="en-US" dirty="0" err="1"/>
              <a:t>Shoaibur</a:t>
            </a:r>
            <a:r>
              <a:rPr lang="en-US" dirty="0"/>
              <a:t>. “Mathematical Modeling of Blood Flow.” </a:t>
            </a:r>
            <a:r>
              <a:rPr lang="en-US" i="1" dirty="0"/>
              <a:t>An Introduction to Biometric Recognition - IEEE Journals &amp; Magazine</a:t>
            </a:r>
            <a:r>
              <a:rPr lang="en-US" dirty="0"/>
              <a:t>, Wiley-IEEE Press, 2012, ieeexplore.ieee.org/document/6317446.</a:t>
            </a:r>
          </a:p>
          <a:p>
            <a:pPr lvl="0"/>
            <a:r>
              <a:rPr lang="en-US" dirty="0"/>
              <a:t>Sherwood, Lauralee. “Human Physiology: From Cells to Systems.” </a:t>
            </a:r>
            <a:r>
              <a:rPr lang="en-US" i="1" dirty="0" err="1"/>
              <a:t>Bionumbers</a:t>
            </a:r>
            <a:r>
              <a:rPr lang="en-US" dirty="0"/>
              <a:t>, Wadsworth Publishing Company, 1997, bionumbers.hms.harvard.edu/</a:t>
            </a:r>
            <a:r>
              <a:rPr lang="en-US" dirty="0" err="1"/>
              <a:t>bionumber.aspx?id</a:t>
            </a:r>
            <a:r>
              <a:rPr lang="en-US" dirty="0"/>
              <a:t>=110559.</a:t>
            </a:r>
          </a:p>
          <a:p>
            <a:pPr lvl="0"/>
            <a:r>
              <a:rPr lang="en-US" dirty="0" err="1"/>
              <a:t>Sutera</a:t>
            </a:r>
            <a:r>
              <a:rPr lang="en-US" dirty="0"/>
              <a:t>, </a:t>
            </a:r>
            <a:r>
              <a:rPr lang="en-US" dirty="0" err="1"/>
              <a:t>Salvator</a:t>
            </a:r>
            <a:r>
              <a:rPr lang="en-US" dirty="0"/>
              <a:t>, and Richard </a:t>
            </a:r>
            <a:r>
              <a:rPr lang="en-US" dirty="0" err="1"/>
              <a:t>Skalak</a:t>
            </a:r>
            <a:r>
              <a:rPr lang="en-US" dirty="0"/>
              <a:t>. “The History of Poiseuille's Law.” </a:t>
            </a:r>
            <a:r>
              <a:rPr lang="en-US" i="1" dirty="0"/>
              <a:t>Washington.edu</a:t>
            </a:r>
            <a:r>
              <a:rPr lang="en-US" dirty="0"/>
              <a:t>, 1993, depts.washington.edu/</a:t>
            </a:r>
            <a:r>
              <a:rPr lang="en-US" dirty="0" err="1"/>
              <a:t>jrphys</a:t>
            </a:r>
            <a:r>
              <a:rPr lang="en-US" dirty="0"/>
              <a:t>/ph115S13/Pois.pdf.</a:t>
            </a:r>
          </a:p>
          <a:p>
            <a:pPr lvl="0"/>
            <a:r>
              <a:rPr lang="en-US" dirty="0"/>
              <a:t>T. Doi, et al.  . Aviation, Space, and Environmental Medicine, 75, 6 (2004) 500-504.</a:t>
            </a:r>
          </a:p>
        </p:txBody>
      </p:sp>
    </p:spTree>
    <p:extLst>
      <p:ext uri="{BB962C8B-B14F-4D97-AF65-F5344CB8AC3E}">
        <p14:creationId xmlns:p14="http://schemas.microsoft.com/office/powerpoint/2010/main" val="269068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F3C7-793F-4C3E-925A-70192FAF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A9D04-2B1E-4EF7-BB2A-8A2A2361D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Honors Project: Basic modeling of blood flow in a constricted blood vessel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Relevance to health</a:t>
            </a:r>
          </a:p>
          <a:p>
            <a:r>
              <a:rPr lang="en-US" dirty="0"/>
              <a:t>Basic derivations of equations</a:t>
            </a:r>
          </a:p>
          <a:p>
            <a:r>
              <a:rPr lang="en-US" dirty="0"/>
              <a:t>Modeling</a:t>
            </a:r>
          </a:p>
          <a:p>
            <a:r>
              <a:rPr lang="en-US" dirty="0"/>
              <a:t>Brief Comparison</a:t>
            </a:r>
          </a:p>
        </p:txBody>
      </p:sp>
    </p:spTree>
    <p:extLst>
      <p:ext uri="{BB962C8B-B14F-4D97-AF65-F5344CB8AC3E}">
        <p14:creationId xmlns:p14="http://schemas.microsoft.com/office/powerpoint/2010/main" val="368220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96A9-E9AF-40F0-97A6-2EF62660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5AD47-A98D-4BF1-B45F-9BD3D2E61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r>
              <a:rPr lang="en-US" dirty="0"/>
              <a:t>Blood plays a vital role in homeostasis</a:t>
            </a:r>
          </a:p>
          <a:p>
            <a:pPr lvl="1"/>
            <a:r>
              <a:rPr lang="en-US" dirty="0"/>
              <a:t>Transports oxygen throughout body</a:t>
            </a:r>
          </a:p>
          <a:p>
            <a:pPr lvl="1"/>
            <a:r>
              <a:rPr lang="en-US" dirty="0"/>
              <a:t>Transports nutrients and cellular wastes</a:t>
            </a:r>
          </a:p>
          <a:p>
            <a:pPr lvl="1"/>
            <a:r>
              <a:rPr lang="en-US" dirty="0"/>
              <a:t>Regulates temperature</a:t>
            </a:r>
          </a:p>
          <a:p>
            <a:pPr lvl="1"/>
            <a:r>
              <a:rPr lang="en-US" dirty="0"/>
              <a:t>Clotting</a:t>
            </a:r>
          </a:p>
        </p:txBody>
      </p:sp>
      <p:pic>
        <p:nvPicPr>
          <p:cNvPr id="1026" name="Picture 2" descr="Image result for components of blood">
            <a:extLst>
              <a:ext uri="{FF2B5EF4-FFF2-40B4-BE49-F238E27FC236}">
                <a16:creationId xmlns:a16="http://schemas.microsoft.com/office/drawing/2014/main" id="{71597176-8644-4658-80CF-F626A6DC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36" y="2483160"/>
            <a:ext cx="6443329" cy="32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5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2715-478D-4581-BEE3-C0F4EA71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Circulatory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B702-F82E-40F6-A12A-BC7FF70E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649224" cy="3678303"/>
          </a:xfrm>
        </p:spPr>
        <p:txBody>
          <a:bodyPr/>
          <a:lstStyle/>
          <a:p>
            <a:r>
              <a:rPr lang="en-US" dirty="0"/>
              <a:t>Travels through the circulatory system</a:t>
            </a:r>
          </a:p>
          <a:p>
            <a:pPr lvl="1"/>
            <a:r>
              <a:rPr lang="en-US" dirty="0"/>
              <a:t>Heart </a:t>
            </a:r>
            <a:r>
              <a:rPr lang="en-US" dirty="0">
                <a:cs typeface="Times New Roman" panose="02020603050405020304" pitchFamily="18" charset="0"/>
              </a:rPr>
              <a:t>→ </a:t>
            </a:r>
            <a:r>
              <a:rPr lang="en-US" dirty="0"/>
              <a:t>Arteries </a:t>
            </a:r>
            <a:r>
              <a:rPr lang="en-US" dirty="0">
                <a:cs typeface="Times New Roman" panose="02020603050405020304" pitchFamily="18" charset="0"/>
              </a:rPr>
              <a:t>→ Arterioles → Capillaries → Venules → Veins → Heart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Arteries move blood away from heart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Veins move blood towards heart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Capillaries allow for gas and nutrient exchange to occur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3B85-FB67-49D7-B19E-2606816EC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417" y="1908723"/>
            <a:ext cx="4045553" cy="49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2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96D7-8C10-476D-8C7D-689D0018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Circulatory System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2630E-F0BC-45B2-A234-FACD6893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Cross sectional area of arteries = 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Cross sectional area of capillaries = 6000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Leads to decrease in pressure as blood travels through body</a:t>
                </a:r>
              </a:p>
              <a:p>
                <a:pPr lvl="1"/>
                <a:r>
                  <a:rPr lang="en-US" dirty="0"/>
                  <a:t>Elasticity in arteries </a:t>
                </a:r>
              </a:p>
              <a:p>
                <a:pPr lvl="2"/>
                <a:r>
                  <a:rPr lang="en-US" dirty="0"/>
                  <a:t>Localized blood volume increases after each heartbeat</a:t>
                </a:r>
              </a:p>
              <a:p>
                <a:pPr lvl="2"/>
                <a:r>
                  <a:rPr lang="en-US" dirty="0"/>
                  <a:t>More stable pressure is maintained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2630E-F0BC-45B2-A234-FACD6893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6BF3BF5-A612-4CCF-8F31-CDAE3DF42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4659620"/>
            <a:ext cx="5441241" cy="1574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98399-838E-4141-9E32-A2BF46847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665" y="2584068"/>
            <a:ext cx="5304142" cy="33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5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6FD7B-9A16-4363-BEE5-0A16DCAD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Physics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562DA-BBAE-40AD-887E-99A06EE6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4650" y="2235200"/>
            <a:ext cx="3616157" cy="4298950"/>
          </a:xfrm>
        </p:spPr>
        <p:txBody>
          <a:bodyPr/>
          <a:lstStyle/>
          <a:p>
            <a:r>
              <a:rPr lang="en-US" sz="2000" dirty="0"/>
              <a:t>Viscosity: property of fluids related to internal friction caused by layers moving past each other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Blood viscosity </a:t>
            </a:r>
          </a:p>
          <a:p>
            <a:pPr lvl="1"/>
            <a:r>
              <a:rPr lang="en-US" dirty="0"/>
              <a:t>Interactions between red blood cells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Hydration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ED780-357C-4065-8900-C96B66453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2" y="1813854"/>
            <a:ext cx="7419475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7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E30D-075A-4984-B53D-1D1B7BB7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944C-D25C-40EB-B361-4E48B873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200608" cy="3678303"/>
          </a:xfrm>
        </p:spPr>
        <p:txBody>
          <a:bodyPr/>
          <a:lstStyle/>
          <a:p>
            <a:r>
              <a:rPr lang="en-US" dirty="0"/>
              <a:t>Bloodletting was a common procedure</a:t>
            </a:r>
          </a:p>
          <a:p>
            <a:pPr lvl="1"/>
            <a:r>
              <a:rPr lang="en-US" sz="1800" dirty="0"/>
              <a:t>Hippocrates thought illness was due to an imbalance in the humors</a:t>
            </a:r>
          </a:p>
          <a:p>
            <a:pPr lvl="1"/>
            <a:r>
              <a:rPr lang="en-US" sz="1800" dirty="0"/>
              <a:t>Continued despite increased knowledge of the human body</a:t>
            </a:r>
          </a:p>
          <a:p>
            <a:pPr lvl="1"/>
            <a:r>
              <a:rPr lang="en-US" sz="1800" dirty="0"/>
              <a:t>George Washington died from this procedure</a:t>
            </a:r>
          </a:p>
          <a:p>
            <a:r>
              <a:rPr lang="en-US" dirty="0"/>
              <a:t>Currently used to treat hemochromatosis</a:t>
            </a:r>
          </a:p>
          <a:p>
            <a:r>
              <a:rPr lang="en-US" dirty="0"/>
              <a:t>Used to test for diseases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hippocrates humors">
            <a:extLst>
              <a:ext uri="{FF2B5EF4-FFF2-40B4-BE49-F238E27FC236}">
                <a16:creationId xmlns:a16="http://schemas.microsoft.com/office/drawing/2014/main" id="{7DB07642-0875-4413-A998-FCB32C235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2180496"/>
            <a:ext cx="3352799" cy="4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1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229B-2AB3-4EF2-8831-2405BD2D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in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45AA-557E-445C-8776-FB7AE690B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68402"/>
            <a:ext cx="5814718" cy="4547551"/>
          </a:xfrm>
        </p:spPr>
        <p:txBody>
          <a:bodyPr>
            <a:normAutofit fontScale="92500"/>
          </a:bodyPr>
          <a:lstStyle/>
          <a:p>
            <a:r>
              <a:rPr lang="en-US" sz="1900" dirty="0"/>
              <a:t>Archimedes (285-212 B.C.)</a:t>
            </a:r>
          </a:p>
          <a:p>
            <a:pPr lvl="1"/>
            <a:r>
              <a:rPr lang="en-US" sz="1700" dirty="0"/>
              <a:t>Pressure change can cause water to move against gravity</a:t>
            </a:r>
          </a:p>
          <a:p>
            <a:r>
              <a:rPr lang="en-US" sz="1900" dirty="0"/>
              <a:t>Leonardo da Vinci (1452-1519)</a:t>
            </a:r>
          </a:p>
          <a:p>
            <a:pPr lvl="1"/>
            <a:r>
              <a:rPr lang="en-US" sz="1700" dirty="0"/>
              <a:t>Conservation of mass is 1-D steady flow</a:t>
            </a:r>
          </a:p>
          <a:p>
            <a:r>
              <a:rPr lang="en-US" sz="1900" dirty="0"/>
              <a:t>Isaac Newton (1642-1727)</a:t>
            </a:r>
          </a:p>
          <a:p>
            <a:pPr lvl="1"/>
            <a:r>
              <a:rPr lang="en-US" sz="1700" dirty="0"/>
              <a:t>Defined what a Newtonian fluid is</a:t>
            </a:r>
          </a:p>
          <a:p>
            <a:pPr lvl="1"/>
            <a:r>
              <a:rPr lang="en-US" sz="1700" i="1" dirty="0"/>
              <a:t>Mathematical Principles of Natural Philosophy </a:t>
            </a:r>
            <a:r>
              <a:rPr lang="en-US" sz="1700" dirty="0"/>
              <a:t>published in 1687</a:t>
            </a:r>
          </a:p>
          <a:p>
            <a:r>
              <a:rPr lang="en-US" sz="1900" dirty="0"/>
              <a:t>Daniel Bernoulli (1700-1782)</a:t>
            </a:r>
          </a:p>
          <a:p>
            <a:pPr lvl="1"/>
            <a:r>
              <a:rPr lang="en-US" sz="1700" dirty="0"/>
              <a:t>Explained inverse relationship between pressure and velocity when a streamline is decreased</a:t>
            </a:r>
          </a:p>
          <a:p>
            <a:r>
              <a:rPr lang="en-US" sz="1900" dirty="0"/>
              <a:t>Jean-Louis-Marie Poiseuille (1799-1869)</a:t>
            </a:r>
          </a:p>
          <a:p>
            <a:pPr lvl="1"/>
            <a:r>
              <a:rPr lang="en-US" sz="1700" dirty="0"/>
              <a:t>Took friction into account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A8F28-65A1-41F3-BA88-4E110A447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593" y="2180496"/>
            <a:ext cx="5644506" cy="377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5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FDF4-45C7-47B8-BA92-4CE1E485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1BF43-E4BA-473C-A210-81EF6457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0386"/>
            <a:ext cx="11029615" cy="4498652"/>
          </a:xfrm>
        </p:spPr>
        <p:txBody>
          <a:bodyPr>
            <a:normAutofit/>
          </a:bodyPr>
          <a:lstStyle/>
          <a:p>
            <a:r>
              <a:rPr lang="en-US" dirty="0"/>
              <a:t>Accumulation of plaque in arteries is one of the most common issues that people face as they age</a:t>
            </a:r>
          </a:p>
          <a:p>
            <a:pPr lvl="1"/>
            <a:r>
              <a:rPr lang="en-US" sz="1800" dirty="0"/>
              <a:t>Heart has to compensate by beating faster</a:t>
            </a:r>
          </a:p>
          <a:p>
            <a:r>
              <a:rPr lang="en-US" dirty="0"/>
              <a:t>In the U.S., 30% of the adult population has </a:t>
            </a:r>
          </a:p>
          <a:p>
            <a:pPr marL="0" indent="0">
              <a:buNone/>
            </a:pPr>
            <a:r>
              <a:rPr lang="en-US" dirty="0"/>
              <a:t>     hypertension (high blood pressure) </a:t>
            </a:r>
            <a:r>
              <a:rPr lang="en-US" dirty="0">
                <a:cs typeface="Times New Roman" panose="02020603050405020304" pitchFamily="18" charset="0"/>
              </a:rPr>
              <a:t>→</a:t>
            </a:r>
            <a:endParaRPr lang="en-US" dirty="0"/>
          </a:p>
          <a:p>
            <a:pPr lvl="1"/>
            <a:r>
              <a:rPr lang="en-US" sz="1800" dirty="0"/>
              <a:t>Coronary artery disease</a:t>
            </a:r>
          </a:p>
          <a:p>
            <a:pPr lvl="1"/>
            <a:r>
              <a:rPr lang="en-US" sz="1800" dirty="0"/>
              <a:t>Heart failure</a:t>
            </a:r>
          </a:p>
          <a:p>
            <a:pPr lvl="1"/>
            <a:r>
              <a:rPr lang="en-US" sz="1800" dirty="0"/>
              <a:t>Aneurism</a:t>
            </a:r>
          </a:p>
          <a:p>
            <a:pPr lvl="1"/>
            <a:r>
              <a:rPr lang="en-US" sz="1800" dirty="0"/>
              <a:t>Eye blood vessel damage</a:t>
            </a:r>
          </a:p>
          <a:p>
            <a:pPr lvl="1"/>
            <a:r>
              <a:rPr lang="en-US" sz="1800" dirty="0"/>
              <a:t>Enlarged left heart</a:t>
            </a:r>
          </a:p>
          <a:p>
            <a:pPr lvl="1"/>
            <a:r>
              <a:rPr lang="en-US" sz="1800" dirty="0"/>
              <a:t>Nerve damage</a:t>
            </a:r>
          </a:p>
          <a:p>
            <a:pPr lvl="1"/>
            <a:r>
              <a:rPr lang="en-US" sz="1800" dirty="0"/>
              <a:t>Kidney failure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2A947-10F1-4B99-9E32-BD11EB20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296" y="2743201"/>
            <a:ext cx="6027721" cy="36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250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9411</TotalTime>
  <Words>528</Words>
  <Application>Microsoft Office PowerPoint</Application>
  <PresentationFormat>Widescreen</PresentationFormat>
  <Paragraphs>137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Cambria Math</vt:lpstr>
      <vt:lpstr>Gill Sans MT</vt:lpstr>
      <vt:lpstr>Times New Roman</vt:lpstr>
      <vt:lpstr>Wingdings 2</vt:lpstr>
      <vt:lpstr>Dividend</vt:lpstr>
      <vt:lpstr>Equation</vt:lpstr>
      <vt:lpstr>Modeling Blood flow</vt:lpstr>
      <vt:lpstr>Road map</vt:lpstr>
      <vt:lpstr>Intro</vt:lpstr>
      <vt:lpstr>Circulatory System</vt:lpstr>
      <vt:lpstr>Circulatory System </vt:lpstr>
      <vt:lpstr>Blood Physics</vt:lpstr>
      <vt:lpstr>History in Medicine</vt:lpstr>
      <vt:lpstr>History in Modeling</vt:lpstr>
      <vt:lpstr>Relevance</vt:lpstr>
      <vt:lpstr>Equations</vt:lpstr>
      <vt:lpstr>Equations</vt:lpstr>
      <vt:lpstr>Modeling</vt:lpstr>
      <vt:lpstr>Modeling</vt:lpstr>
      <vt:lpstr>MOdeling</vt:lpstr>
      <vt:lpstr>Comparison</vt:lpstr>
      <vt:lpstr>Final Remarks</vt:lpstr>
      <vt:lpstr>Works Cited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Blood flow</dc:title>
  <dc:creator>Michelle</dc:creator>
  <cp:lastModifiedBy>Michelle</cp:lastModifiedBy>
  <cp:revision>49</cp:revision>
  <dcterms:created xsi:type="dcterms:W3CDTF">2019-04-10T07:58:41Z</dcterms:created>
  <dcterms:modified xsi:type="dcterms:W3CDTF">2019-08-13T18:43:35Z</dcterms:modified>
</cp:coreProperties>
</file>