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5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w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wmf"/><Relationship Id="rId9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wmf"/><Relationship Id="rId1" Type="http://schemas.openxmlformats.org/officeDocument/2006/relationships/image" Target="../media/image39.e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e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1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54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8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7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0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3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F694-4D62-4746-B96F-9C7CD155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A0502-4E8C-4186-8F50-AC79A41E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487CB-1126-4DDD-82EB-D9A3E3CB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0206F-969F-4F0B-A94B-503ED83F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8DF5-72A2-4176-AE32-29A049A2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1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7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3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C6CAD0-8F38-4CC9-A919-0DEBBD119896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94520A-BCFA-4A26-95D2-FCF45E0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6.e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5.wmf"/><Relationship Id="rId20" Type="http://schemas.openxmlformats.org/officeDocument/2006/relationships/image" Target="../media/image37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4.emf"/><Relationship Id="rId22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2.w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0.w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0.w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65.wmf"/><Relationship Id="rId4" Type="http://schemas.openxmlformats.org/officeDocument/2006/relationships/image" Target="../media/image62.emf"/><Relationship Id="rId9" Type="http://schemas.openxmlformats.org/officeDocument/2006/relationships/oleObject" Target="../embeddings/oleObject3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8B48-EC20-4CE8-90A3-0AF3C2F88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Rocketry and Differential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0ACF6-4007-4415-97B7-51370E2C3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Colton Acosta </a:t>
            </a:r>
          </a:p>
          <a:p>
            <a:r>
              <a:rPr lang="en-US" dirty="0"/>
              <a:t>4/14/19</a:t>
            </a:r>
          </a:p>
        </p:txBody>
      </p:sp>
    </p:spTree>
    <p:extLst>
      <p:ext uri="{BB962C8B-B14F-4D97-AF65-F5344CB8AC3E}">
        <p14:creationId xmlns:p14="http://schemas.microsoft.com/office/powerpoint/2010/main" val="164838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2C62-CD7E-420B-A9D0-4A3CC50F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25" y="247768"/>
            <a:ext cx="10364451" cy="1596177"/>
          </a:xfrm>
        </p:spPr>
        <p:txBody>
          <a:bodyPr/>
          <a:lstStyle/>
          <a:p>
            <a:pPr algn="l"/>
            <a:r>
              <a:rPr lang="en-US" dirty="0"/>
              <a:t>Establishment of NASA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12811-CF57-4722-BBF2-C18FAFFA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24" y="1843945"/>
            <a:ext cx="10364452" cy="3424107"/>
          </a:xfrm>
        </p:spPr>
        <p:txBody>
          <a:bodyPr/>
          <a:lstStyle/>
          <a:p>
            <a:r>
              <a:rPr lang="en-US" sz="2400" dirty="0"/>
              <a:t>In 1960 Eisenhower established NASA</a:t>
            </a:r>
          </a:p>
          <a:p>
            <a:r>
              <a:rPr lang="en-US" sz="2400" dirty="0"/>
              <a:t>Von Braun was appointed to head the Saturn V moon project</a:t>
            </a:r>
          </a:p>
          <a:p>
            <a:r>
              <a:rPr lang="en-US" sz="2400" dirty="0"/>
              <a:t>1961 JFK speech “We Choose to Go to the Moon” gained public support and secured NASA funding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CCF28-1E12-41BF-8A72-1F28FF8F8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6" y="3859011"/>
            <a:ext cx="3376444" cy="2665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87D0C-A84D-4F39-902B-4923AE693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6" y="4072676"/>
            <a:ext cx="1832610" cy="26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0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03D0-371C-4142-9799-1CB69EBB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5117"/>
            <a:ext cx="10364451" cy="1596177"/>
          </a:xfrm>
        </p:spPr>
        <p:txBody>
          <a:bodyPr/>
          <a:lstStyle/>
          <a:p>
            <a:r>
              <a:rPr lang="en-US" dirty="0"/>
              <a:t>Saturn 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42D5B-D4BF-4C17-A9F9-0C887A0CEB63}"/>
              </a:ext>
            </a:extLst>
          </p:cNvPr>
          <p:cNvSpPr txBox="1"/>
          <p:nvPr/>
        </p:nvSpPr>
        <p:spPr>
          <a:xfrm>
            <a:off x="666750" y="1520904"/>
            <a:ext cx="647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363 feet tall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Three stages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F-1 and J-2 liquid propellant engines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First stage powered by 5 F-1s, 7.5 million pounds of thrust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Liquid Oxygen Oxidizer and Kerosene fuel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Second Stage powered by 5 J-2s, 1.1 million pounds of thrust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Liquid Oxygen and Hydrogen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Third Stage powered by 1 J-2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3AB23-DFC9-4508-A626-39388BC4F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70" y="234507"/>
            <a:ext cx="2343755" cy="63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2B2E-1EC3-43A4-9F13-90B4F1E8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2" y="0"/>
            <a:ext cx="10364451" cy="1596177"/>
          </a:xfrm>
        </p:spPr>
        <p:txBody>
          <a:bodyPr/>
          <a:lstStyle/>
          <a:p>
            <a:r>
              <a:rPr lang="en-US" dirty="0"/>
              <a:t>Apollo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F485D-B23D-400D-B892-6E4F6B7C2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1" y="1240696"/>
            <a:ext cx="10364452" cy="3424107"/>
          </a:xfrm>
        </p:spPr>
        <p:txBody>
          <a:bodyPr/>
          <a:lstStyle/>
          <a:p>
            <a:r>
              <a:rPr lang="en-US" sz="2800" dirty="0"/>
              <a:t>Tragedy during Pre-Flight test for first Manned Apollo mission</a:t>
            </a:r>
          </a:p>
          <a:p>
            <a:r>
              <a:rPr lang="en-US" sz="2800" dirty="0"/>
              <a:t>Astronauts Virgil Grissom, Edward White, and Roger Chaffe die in a fire that swept through the Command Module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A05DA-9D12-4BBB-B9C9-D554D2AF7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4664803"/>
            <a:ext cx="1719263" cy="2122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564E3A-372A-4603-8D29-7061B3A64FFA}"/>
              </a:ext>
            </a:extLst>
          </p:cNvPr>
          <p:cNvSpPr txBox="1"/>
          <p:nvPr/>
        </p:nvSpPr>
        <p:spPr>
          <a:xfrm>
            <a:off x="1357311" y="4171646"/>
            <a:ext cx="163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Virgil Grissom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DE82F7-7D65-435F-BEC1-740D602B4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4664803"/>
            <a:ext cx="1726339" cy="2122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1D173B-1FB8-4FDE-8385-6019FC9C2A0C}"/>
              </a:ext>
            </a:extLst>
          </p:cNvPr>
          <p:cNvSpPr txBox="1"/>
          <p:nvPr/>
        </p:nvSpPr>
        <p:spPr>
          <a:xfrm>
            <a:off x="5172075" y="4095750"/>
            <a:ext cx="163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Edward White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D3EA7-6D2A-4EC6-8EE5-DF0F8E228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05" y="4597101"/>
            <a:ext cx="1633539" cy="20404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3CF088-2E5D-4D12-A273-910F5FD15674}"/>
              </a:ext>
            </a:extLst>
          </p:cNvPr>
          <p:cNvSpPr txBox="1"/>
          <p:nvPr/>
        </p:nvSpPr>
        <p:spPr>
          <a:xfrm>
            <a:off x="9686924" y="4171646"/>
            <a:ext cx="146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Roger Chaffe</a:t>
            </a:r>
          </a:p>
        </p:txBody>
      </p:sp>
    </p:spTree>
    <p:extLst>
      <p:ext uri="{BB962C8B-B14F-4D97-AF65-F5344CB8AC3E}">
        <p14:creationId xmlns:p14="http://schemas.microsoft.com/office/powerpoint/2010/main" val="60373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24DD-6CD1-42D8-9039-D24BD586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967"/>
            <a:ext cx="10364451" cy="1596177"/>
          </a:xfrm>
        </p:spPr>
        <p:txBody>
          <a:bodyPr/>
          <a:lstStyle/>
          <a:p>
            <a:r>
              <a:rPr lang="en-US" dirty="0"/>
              <a:t>Leading Up to Apollo 11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D98A18-FD41-4D21-8E54-807CD8A68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245675"/>
              </p:ext>
            </p:extLst>
          </p:nvPr>
        </p:nvGraphicFramePr>
        <p:xfrm>
          <a:off x="1630361" y="1285875"/>
          <a:ext cx="9647864" cy="5433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3932">
                  <a:extLst>
                    <a:ext uri="{9D8B030D-6E8A-4147-A177-3AD203B41FA5}">
                      <a16:colId xmlns:a16="http://schemas.microsoft.com/office/drawing/2014/main" val="3850966593"/>
                    </a:ext>
                  </a:extLst>
                </a:gridCol>
                <a:gridCol w="4823932">
                  <a:extLst>
                    <a:ext uri="{9D8B030D-6E8A-4147-A177-3AD203B41FA5}">
                      <a16:colId xmlns:a16="http://schemas.microsoft.com/office/drawing/2014/main" val="907614137"/>
                    </a:ext>
                  </a:extLst>
                </a:gridCol>
              </a:tblGrid>
              <a:tr h="421710">
                <a:tc>
                  <a:txBody>
                    <a:bodyPr/>
                    <a:lstStyle/>
                    <a:p>
                      <a:r>
                        <a:rPr lang="en-US" sz="2400" dirty="0"/>
                        <a:t>Mission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Objective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857795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r>
                        <a:rPr lang="en-US" sz="2000" dirty="0"/>
                        <a:t>Apollo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Unmanned Saturn V test flight, Heat shield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19150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2000" dirty="0"/>
                        <a:t>Apollo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Lunar Module test flight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75424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2000" dirty="0"/>
                        <a:t>Apollo 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Second Flight of Saturn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95069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r>
                        <a:rPr lang="en-US" sz="2000" dirty="0"/>
                        <a:t>Apollo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Test space broadcasting capabilities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53223"/>
                  </a:ext>
                </a:extLst>
              </a:tr>
              <a:tr h="1096447">
                <a:tc>
                  <a:txBody>
                    <a:bodyPr/>
                    <a:lstStyle/>
                    <a:p>
                      <a:r>
                        <a:rPr lang="en-US" sz="2000" dirty="0"/>
                        <a:t>Apollo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Demonstrate Translunar Injection, Apollo spacecraft navigation capabilities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35166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r>
                        <a:rPr lang="en-US" sz="2000" dirty="0"/>
                        <a:t>Apollo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Demonstrate self-sufficiency of Apollo spacecraft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41502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r>
                        <a:rPr lang="en-US" sz="2000" dirty="0"/>
                        <a:t>Apollo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Carry out unmanned Apollo 11 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2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14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B648-6A77-4B62-A30A-F29520EE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8927"/>
            <a:ext cx="10364451" cy="1596177"/>
          </a:xfrm>
        </p:spPr>
        <p:txBody>
          <a:bodyPr/>
          <a:lstStyle/>
          <a:p>
            <a:r>
              <a:rPr lang="en-US" dirty="0"/>
              <a:t>Apollo 11 Spacecraft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E1BA-BF8B-42A7-9E0B-ED54F2135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75" y="1385888"/>
            <a:ext cx="4762500" cy="4486275"/>
          </a:xfrm>
        </p:spPr>
        <p:txBody>
          <a:bodyPr>
            <a:noAutofit/>
          </a:bodyPr>
          <a:lstStyle/>
          <a:p>
            <a:r>
              <a:rPr lang="en-US" sz="2400" dirty="0"/>
              <a:t>Self-sufficient spacecraft for the lunar mission</a:t>
            </a:r>
          </a:p>
          <a:p>
            <a:r>
              <a:rPr lang="en-US" sz="2400" dirty="0"/>
              <a:t>Consists of Command Module (CM), Service Module (SM), and a Lunar Module (LM)</a:t>
            </a:r>
          </a:p>
          <a:p>
            <a:r>
              <a:rPr lang="en-US" sz="2400" dirty="0"/>
              <a:t>Service Module makes trajectory corrections</a:t>
            </a:r>
          </a:p>
          <a:p>
            <a:r>
              <a:rPr lang="en-US" sz="2400" dirty="0"/>
              <a:t>Lunar Module descends to the Lunar Surface</a:t>
            </a:r>
          </a:p>
          <a:p>
            <a:r>
              <a:rPr lang="en-US" sz="2400" dirty="0"/>
              <a:t>Command Module returns to Earth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1A1D8-D541-47E0-9562-23889E628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1835104"/>
            <a:ext cx="5848350" cy="34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3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D2E5-6585-47C8-8578-218B40E1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11" y="235565"/>
            <a:ext cx="10364451" cy="1596177"/>
          </a:xfrm>
        </p:spPr>
        <p:txBody>
          <a:bodyPr/>
          <a:lstStyle/>
          <a:p>
            <a:r>
              <a:rPr lang="en-US" dirty="0"/>
              <a:t>Apollo 11 Spacecraft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D79DD-D80D-43BE-B9F3-D807E34CE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6" y="2675314"/>
            <a:ext cx="3310174" cy="3714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9D9B4-FDC6-4F74-828F-DF18D1CC8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94" y="2778124"/>
            <a:ext cx="3886412" cy="3527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9ED81-1DA5-4106-9C72-A7B97CB2F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5" y="2675314"/>
            <a:ext cx="3543300" cy="3253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7CEA78-63C1-45AA-A506-0C7E02939BE8}"/>
              </a:ext>
            </a:extLst>
          </p:cNvPr>
          <p:cNvSpPr txBox="1"/>
          <p:nvPr/>
        </p:nvSpPr>
        <p:spPr>
          <a:xfrm>
            <a:off x="778505" y="1972796"/>
            <a:ext cx="282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Lunar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32BF6-D3D9-4F5E-9D9F-6A979DD0BA7F}"/>
              </a:ext>
            </a:extLst>
          </p:cNvPr>
          <p:cNvSpPr txBox="1"/>
          <p:nvPr/>
        </p:nvSpPr>
        <p:spPr>
          <a:xfrm>
            <a:off x="4562475" y="1972796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Command 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93BEE-F439-44CB-A770-4BA8975BAA18}"/>
              </a:ext>
            </a:extLst>
          </p:cNvPr>
          <p:cNvSpPr txBox="1"/>
          <p:nvPr/>
        </p:nvSpPr>
        <p:spPr>
          <a:xfrm>
            <a:off x="8820150" y="1972796"/>
            <a:ext cx="271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Service Module</a:t>
            </a:r>
          </a:p>
        </p:txBody>
      </p:sp>
    </p:spTree>
    <p:extLst>
      <p:ext uri="{BB962C8B-B14F-4D97-AF65-F5344CB8AC3E}">
        <p14:creationId xmlns:p14="http://schemas.microsoft.com/office/powerpoint/2010/main" val="103764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D3A7-25F4-490B-82D3-44BD4689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636"/>
            <a:ext cx="10364451" cy="1596177"/>
          </a:xfrm>
        </p:spPr>
        <p:txBody>
          <a:bodyPr/>
          <a:lstStyle/>
          <a:p>
            <a:r>
              <a:rPr lang="en-US" dirty="0"/>
              <a:t>Apollo 11 Mission Part 1: Launch to Lunar Insertion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04DC-7B8E-4B45-9280-8932D960D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43855"/>
            <a:ext cx="5915025" cy="43862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Apollo 11 launches, first and second stage fuel is entirely used up and jettisoned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Third stage burns and puts spacecraft in low earth orbit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Third stage burns again and sends spacecraft on translunar trajectory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Docking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Third stage is jettisoned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42134-D172-42F5-81A2-DE8C95EA8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00" y="1643855"/>
            <a:ext cx="3928000" cy="49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6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6E96-AD61-4608-97C0-CF967E0C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2987"/>
            <a:ext cx="10364451" cy="1596177"/>
          </a:xfrm>
        </p:spPr>
        <p:txBody>
          <a:bodyPr/>
          <a:lstStyle/>
          <a:p>
            <a:r>
              <a:rPr lang="en-US" dirty="0"/>
              <a:t>Apollo 11 Mission Part 2: Descent to Lunar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07C7-794C-4B88-B337-D08E2CB3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85" y="1640681"/>
            <a:ext cx="6315075" cy="43005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Apollo 11 arrives behind the moon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Service Module puts Apollo 11 into lunar orbit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Lunar Module detaches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When LM is behind the moon, LM commences braking thrust to descend to the lunar surface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LM lands in the Sea of Tranquility, 4 miles downrange from target landing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1A5DD-86A2-4BBD-BC14-1FF85528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390650"/>
            <a:ext cx="4267200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64E3ED-DB5F-4A2D-8B53-3D4905433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4200524"/>
            <a:ext cx="4352565" cy="22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4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4E3C-E22A-4E6C-8C4C-6D7770A0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49" y="94511"/>
            <a:ext cx="10364451" cy="1596177"/>
          </a:xfrm>
        </p:spPr>
        <p:txBody>
          <a:bodyPr/>
          <a:lstStyle/>
          <a:p>
            <a:r>
              <a:rPr lang="en-US" dirty="0"/>
              <a:t>Apollo 11 Mission Part 3: Return to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D6784-B663-40F4-9B76-1A76B4E9F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55" y="1278731"/>
            <a:ext cx="6067425" cy="43005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LM ascent stage puts the LM in lunar orbit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LM docks with Command Module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LM is jettisoned and left in lunar orbit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Service Module puts the spacecraft on trans-earth injection trajectory with a burn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Service module is jettisoned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Command Module enters atmosphere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F8FB4-A49F-4EE0-8C92-427ACB87C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2240757"/>
            <a:ext cx="4421870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6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105A-4D0F-4F4C-A747-58A12C84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1979"/>
            <a:ext cx="10364451" cy="1596177"/>
          </a:xfrm>
        </p:spPr>
        <p:txBody>
          <a:bodyPr/>
          <a:lstStyle/>
          <a:p>
            <a:r>
              <a:rPr lang="en-US" dirty="0"/>
              <a:t>Apollo 11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C90AF-0A8A-4B13-B8C6-8A8F0DBA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13" y="1203325"/>
            <a:ext cx="4038224" cy="4451350"/>
          </a:xfrm>
        </p:spPr>
        <p:txBody>
          <a:bodyPr>
            <a:noAutofit/>
          </a:bodyPr>
          <a:lstStyle/>
          <a:p>
            <a:r>
              <a:rPr lang="en-US" sz="2400" dirty="0"/>
              <a:t>The modelling of the Apollo 11 mission will focus on the translunar injection maneuver.</a:t>
            </a:r>
          </a:p>
          <a:p>
            <a:r>
              <a:rPr lang="en-US" sz="2400" dirty="0"/>
              <a:t>The change in velocity will be calculated with both orbital mechanics and the rocket equation</a:t>
            </a:r>
          </a:p>
          <a:p>
            <a:r>
              <a:rPr lang="en-US" sz="2400" dirty="0"/>
              <a:t>Results will be compared to reported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961D9-DBC6-4A1B-86D0-8B47C6332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37" y="2310606"/>
            <a:ext cx="7188824" cy="4043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12487-C0E0-4C2D-880C-A5870757FA25}"/>
              </a:ext>
            </a:extLst>
          </p:cNvPr>
          <p:cNvSpPr txBox="1"/>
          <p:nvPr/>
        </p:nvSpPr>
        <p:spPr>
          <a:xfrm>
            <a:off x="6858000" y="1690688"/>
            <a:ext cx="333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Translunar Injection:</a:t>
            </a:r>
          </a:p>
        </p:txBody>
      </p:sp>
    </p:spTree>
    <p:extLst>
      <p:ext uri="{BB962C8B-B14F-4D97-AF65-F5344CB8AC3E}">
        <p14:creationId xmlns:p14="http://schemas.microsoft.com/office/powerpoint/2010/main" val="278425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D1AB-3AF6-44A5-80D5-0539A1BF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68712"/>
            <a:ext cx="10364451" cy="1596177"/>
          </a:xfrm>
        </p:spPr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386DB-EA14-4F49-A7C1-74AD5A3048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86067"/>
            <a:ext cx="10363826" cy="34241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History of Rocketry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Pre-Apollo 11 Missions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Description of Apollo 11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Modeling of Apollo 11 </a:t>
            </a:r>
          </a:p>
        </p:txBody>
      </p:sp>
    </p:spTree>
    <p:extLst>
      <p:ext uri="{BB962C8B-B14F-4D97-AF65-F5344CB8AC3E}">
        <p14:creationId xmlns:p14="http://schemas.microsoft.com/office/powerpoint/2010/main" val="50946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55A3-CFF1-4F49-8C6F-40B13C54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854"/>
            <a:ext cx="10364451" cy="1596177"/>
          </a:xfrm>
        </p:spPr>
        <p:txBody>
          <a:bodyPr/>
          <a:lstStyle/>
          <a:p>
            <a:r>
              <a:rPr lang="en-US" dirty="0"/>
              <a:t>Input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56784-F4DA-46AD-9A08-23AD4DAB9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000" y="1397290"/>
            <a:ext cx="10364452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following table shows reported numbers that will be used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D65783-22E6-403D-A88C-CB5870077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27123"/>
              </p:ext>
            </p:extLst>
          </p:nvPr>
        </p:nvGraphicFramePr>
        <p:xfrm>
          <a:off x="1467487" y="1962150"/>
          <a:ext cx="9257025" cy="479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675">
                  <a:extLst>
                    <a:ext uri="{9D8B030D-6E8A-4147-A177-3AD203B41FA5}">
                      <a16:colId xmlns:a16="http://schemas.microsoft.com/office/drawing/2014/main" val="2982124963"/>
                    </a:ext>
                  </a:extLst>
                </a:gridCol>
                <a:gridCol w="3085675">
                  <a:extLst>
                    <a:ext uri="{9D8B030D-6E8A-4147-A177-3AD203B41FA5}">
                      <a16:colId xmlns:a16="http://schemas.microsoft.com/office/drawing/2014/main" val="1531848712"/>
                    </a:ext>
                  </a:extLst>
                </a:gridCol>
                <a:gridCol w="3085675">
                  <a:extLst>
                    <a:ext uri="{9D8B030D-6E8A-4147-A177-3AD203B41FA5}">
                      <a16:colId xmlns:a16="http://schemas.microsoft.com/office/drawing/2014/main" val="1711561816"/>
                    </a:ext>
                  </a:extLst>
                </a:gridCol>
              </a:tblGrid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Input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Symbolic Representation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56899"/>
                  </a:ext>
                </a:extLst>
              </a:tr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Altitude of Earth Orbit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185,075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616614"/>
                  </a:ext>
                </a:extLst>
              </a:tr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Altitude of Lunar Orbit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106,619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850566"/>
                  </a:ext>
                </a:extLst>
              </a:tr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Specific Impulse of J-2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671700"/>
                  </a:ext>
                </a:extLst>
              </a:tr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Vacuum Thrust of J-2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1,033,100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776881"/>
                  </a:ext>
                </a:extLst>
              </a:tr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Total Mass of Saturn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2,970,000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258725"/>
                  </a:ext>
                </a:extLst>
              </a:tr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Gross Mass of Stage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2,290,000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29357"/>
                  </a:ext>
                </a:extLst>
              </a:tr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Gross Mass of Stage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496,200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03225"/>
                  </a:ext>
                </a:extLst>
              </a:tr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Gross Mass of Stage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123,000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05342"/>
                  </a:ext>
                </a:extLst>
              </a:tr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Empty Mass of Stage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13,500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21730"/>
                  </a:ext>
                </a:extLst>
              </a:tr>
              <a:tr h="435462">
                <a:tc>
                  <a:txBody>
                    <a:bodyPr/>
                    <a:lstStyle/>
                    <a:p>
                      <a:r>
                        <a:rPr lang="en-US" dirty="0"/>
                        <a:t>Mass of Launch Escape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3,631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38392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7D9CF8E-D001-4A90-9F91-0554B9B72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30960"/>
              </p:ext>
            </p:extLst>
          </p:nvPr>
        </p:nvGraphicFramePr>
        <p:xfrm>
          <a:off x="7715251" y="2406998"/>
          <a:ext cx="471487" cy="4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3" imgW="276392" imgH="248045" progId="Equation.DSMT4">
                  <p:embed/>
                </p:oleObj>
              </mc:Choice>
              <mc:Fallback>
                <p:oleObj name="Equation" r:id="rId3" imgW="276392" imgH="2480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1" y="2406998"/>
                        <a:ext cx="471487" cy="42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658C34-84B2-4363-82A4-B02756FAB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694704"/>
              </p:ext>
            </p:extLst>
          </p:nvPr>
        </p:nvGraphicFramePr>
        <p:xfrm>
          <a:off x="7715251" y="2823560"/>
          <a:ext cx="471487" cy="395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5" imgW="295491" imgH="248045" progId="Equation.DSMT4">
                  <p:embed/>
                </p:oleObj>
              </mc:Choice>
              <mc:Fallback>
                <p:oleObj name="Equation" r:id="rId5" imgW="295491" imgH="2480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5251" y="2823560"/>
                        <a:ext cx="471487" cy="395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41EE68-9A3F-4CA9-B7B5-16AC96FB5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16655"/>
              </p:ext>
            </p:extLst>
          </p:nvPr>
        </p:nvGraphicFramePr>
        <p:xfrm>
          <a:off x="7762875" y="3298680"/>
          <a:ext cx="309563" cy="40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7" imgW="190628" imgH="248045" progId="Equation.DSMT4">
                  <p:embed/>
                </p:oleObj>
              </mc:Choice>
              <mc:Fallback>
                <p:oleObj name="Equation" r:id="rId7" imgW="190628" imgH="2480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62875" y="3298680"/>
                        <a:ext cx="309563" cy="402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BB1E30-6085-4F7D-9991-4E5D3D3C9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28031"/>
              </p:ext>
            </p:extLst>
          </p:nvPr>
        </p:nvGraphicFramePr>
        <p:xfrm>
          <a:off x="7717632" y="3740832"/>
          <a:ext cx="498365" cy="35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9" imgW="342720" imgH="228600" progId="Equation.DSMT4">
                  <p:embed/>
                </p:oleObj>
              </mc:Choice>
              <mc:Fallback>
                <p:oleObj name="Equation" r:id="rId9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17632" y="3740832"/>
                        <a:ext cx="498365" cy="35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01ECEC-33B8-4074-A922-A66FFD25F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22007"/>
              </p:ext>
            </p:extLst>
          </p:nvPr>
        </p:nvGraphicFramePr>
        <p:xfrm>
          <a:off x="7715251" y="4234767"/>
          <a:ext cx="536436" cy="35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11" imgW="343418" imgH="228937" progId="Equation.DSMT4">
                  <p:embed/>
                </p:oleObj>
              </mc:Choice>
              <mc:Fallback>
                <p:oleObj name="Equation" r:id="rId11" imgW="343418" imgH="2289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15251" y="4234767"/>
                        <a:ext cx="536436" cy="35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F5DE195-5BB5-4D25-A243-1CA7E2F47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44780"/>
              </p:ext>
            </p:extLst>
          </p:nvPr>
        </p:nvGraphicFramePr>
        <p:xfrm>
          <a:off x="7715251" y="4634623"/>
          <a:ext cx="333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13" imgW="190628" imgH="228937" progId="Equation.DSMT4">
                  <p:embed/>
                </p:oleObj>
              </mc:Choice>
              <mc:Fallback>
                <p:oleObj name="Equation" r:id="rId13" imgW="190628" imgH="2289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15251" y="4634623"/>
                        <a:ext cx="3333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7FAC906-779A-4A3C-BC09-688B62FFB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811233"/>
              </p:ext>
            </p:extLst>
          </p:nvPr>
        </p:nvGraphicFramePr>
        <p:xfrm>
          <a:off x="7715251" y="5052723"/>
          <a:ext cx="3619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15251" y="5052723"/>
                        <a:ext cx="36195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04FAF70-C3B7-4232-8410-1C5A0874C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67468"/>
              </p:ext>
            </p:extLst>
          </p:nvPr>
        </p:nvGraphicFramePr>
        <p:xfrm>
          <a:off x="7691437" y="5422171"/>
          <a:ext cx="366714" cy="44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17" imgW="190628" imgH="228937" progId="Equation.DSMT4">
                  <p:embed/>
                </p:oleObj>
              </mc:Choice>
              <mc:Fallback>
                <p:oleObj name="Equation" r:id="rId17" imgW="190628" imgH="2289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91437" y="5422171"/>
                        <a:ext cx="366714" cy="44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12AC313-C3F3-4426-995D-685F33F0A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20966"/>
              </p:ext>
            </p:extLst>
          </p:nvPr>
        </p:nvGraphicFramePr>
        <p:xfrm>
          <a:off x="7715251" y="5911331"/>
          <a:ext cx="471487" cy="43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19" imgW="267023" imgH="248045" progId="Equation.DSMT4">
                  <p:embed/>
                </p:oleObj>
              </mc:Choice>
              <mc:Fallback>
                <p:oleObj name="Equation" r:id="rId19" imgW="267023" imgH="2480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15251" y="5911331"/>
                        <a:ext cx="471487" cy="437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905D946-AC4F-4ECB-8597-039CF32FB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48532"/>
              </p:ext>
            </p:extLst>
          </p:nvPr>
        </p:nvGraphicFramePr>
        <p:xfrm>
          <a:off x="7760494" y="6322128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21" imgW="228825" imgH="228937" progId="Equation.DSMT4">
                  <p:embed/>
                </p:oleObj>
              </mc:Choice>
              <mc:Fallback>
                <p:oleObj name="Equation" r:id="rId21" imgW="228825" imgH="2289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60494" y="6322128"/>
                        <a:ext cx="381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77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4BAA-5069-4108-852C-69FEE0D5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67" y="92805"/>
            <a:ext cx="10364451" cy="1596177"/>
          </a:xfrm>
        </p:spPr>
        <p:txBody>
          <a:bodyPr/>
          <a:lstStyle/>
          <a:p>
            <a:r>
              <a:rPr lang="en-US" dirty="0"/>
              <a:t>Important Values of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4DDC-FAE0-4FFB-A23E-46D726B89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516266"/>
            <a:ext cx="10364452" cy="34241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are the values of r from the translunar injection figure: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422AD-4204-42F3-891F-6805D1221C35}"/>
              </a:ext>
            </a:extLst>
          </p:cNvPr>
          <p:cNvSpPr txBox="1"/>
          <p:nvPr/>
        </p:nvSpPr>
        <p:spPr>
          <a:xfrm>
            <a:off x="913772" y="2268695"/>
            <a:ext cx="166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Periapsis: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741521-B501-4990-84DC-2503E1EDE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000368"/>
              </p:ext>
            </p:extLst>
          </p:nvPr>
        </p:nvGraphicFramePr>
        <p:xfrm>
          <a:off x="913772" y="3163960"/>
          <a:ext cx="223083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3" imgW="810438" imgH="248045" progId="Equation.DSMT4">
                  <p:embed/>
                </p:oleObj>
              </mc:Choice>
              <mc:Fallback>
                <p:oleObj name="Equation" r:id="rId3" imgW="810438" imgH="2480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772" y="3163960"/>
                        <a:ext cx="2230837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3F95066-E54A-46B9-A8D2-75801F812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58347"/>
              </p:ext>
            </p:extLst>
          </p:nvPr>
        </p:nvGraphicFramePr>
        <p:xfrm>
          <a:off x="903567" y="4249810"/>
          <a:ext cx="276225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5" imgW="965160" imgH="241200" progId="Equation.DSMT4">
                  <p:embed/>
                </p:oleObj>
              </mc:Choice>
              <mc:Fallback>
                <p:oleObj name="Equation" r:id="rId5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3567" y="4249810"/>
                        <a:ext cx="2762252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3BD9EFE-4D8F-4A37-9A75-F30E0DFAB981}"/>
              </a:ext>
            </a:extLst>
          </p:cNvPr>
          <p:cNvSpPr txBox="1"/>
          <p:nvPr/>
        </p:nvSpPr>
        <p:spPr>
          <a:xfrm>
            <a:off x="6417864" y="227922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Apoapsis: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23FCAD5-6C5B-4ABC-8295-99E626CF7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39843"/>
              </p:ext>
            </p:extLst>
          </p:nvPr>
        </p:nvGraphicFramePr>
        <p:xfrm>
          <a:off x="6374380" y="3228319"/>
          <a:ext cx="2230836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7" imgW="810438" imgH="248045" progId="Equation.DSMT4">
                  <p:embed/>
                </p:oleObj>
              </mc:Choice>
              <mc:Fallback>
                <p:oleObj name="Equation" r:id="rId7" imgW="810438" imgH="2480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74380" y="3228319"/>
                        <a:ext cx="2230836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7AF007F-D892-4258-A402-4A5F3C5F2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28814"/>
              </p:ext>
            </p:extLst>
          </p:nvPr>
        </p:nvGraphicFramePr>
        <p:xfrm>
          <a:off x="6374380" y="4249810"/>
          <a:ext cx="2799819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4380" y="4249810"/>
                        <a:ext cx="2799819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27B13B2-4763-475F-94DC-D95930F23F2E}"/>
              </a:ext>
            </a:extLst>
          </p:cNvPr>
          <p:cNvSpPr txBox="1"/>
          <p:nvPr/>
        </p:nvSpPr>
        <p:spPr>
          <a:xfrm>
            <a:off x="1581150" y="592631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Distance to Moon: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52A66BE-F36F-403C-BB70-D12DFAECA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50068"/>
              </p:ext>
            </p:extLst>
          </p:nvPr>
        </p:nvGraphicFramePr>
        <p:xfrm>
          <a:off x="6417864" y="5867400"/>
          <a:ext cx="3214066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11" imgW="1091880" imgH="177480" progId="Equation.DSMT4">
                  <p:embed/>
                </p:oleObj>
              </mc:Choice>
              <mc:Fallback>
                <p:oleObj name="Equation" r:id="rId11" imgW="1091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17864" y="5867400"/>
                        <a:ext cx="3214066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330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486E-2117-470A-A933-4068C50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268711"/>
            <a:ext cx="10364451" cy="1596177"/>
          </a:xfrm>
        </p:spPr>
        <p:txBody>
          <a:bodyPr/>
          <a:lstStyle/>
          <a:p>
            <a:r>
              <a:rPr lang="en-US" dirty="0"/>
              <a:t>Delta V Significance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BE17-626D-4696-986D-BF6C96240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1716946"/>
            <a:ext cx="10364452" cy="3424107"/>
          </a:xfrm>
        </p:spPr>
        <p:txBody>
          <a:bodyPr>
            <a:noAutofit/>
          </a:bodyPr>
          <a:lstStyle/>
          <a:p>
            <a:r>
              <a:rPr lang="en-US" sz="2800" dirty="0"/>
              <a:t>For any change in orbit, there must be a change in kinetic energy</a:t>
            </a:r>
          </a:p>
          <a:p>
            <a:r>
              <a:rPr lang="en-US" sz="2800" dirty="0"/>
              <a:t>This is achieved through a burn</a:t>
            </a:r>
          </a:p>
          <a:p>
            <a:r>
              <a:rPr lang="en-US" sz="2800" dirty="0"/>
              <a:t>Change in velocity can be calculated from orbital Mechanics </a:t>
            </a:r>
          </a:p>
          <a:p>
            <a:r>
              <a:rPr lang="en-US" sz="2800" dirty="0"/>
              <a:t>Fuel burnt can be found using the Rocket equation</a:t>
            </a:r>
          </a:p>
        </p:txBody>
      </p:sp>
    </p:spTree>
    <p:extLst>
      <p:ext uri="{BB962C8B-B14F-4D97-AF65-F5344CB8AC3E}">
        <p14:creationId xmlns:p14="http://schemas.microsoft.com/office/powerpoint/2010/main" val="1707096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03C9-E31D-44E2-BA7C-8660460C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3224"/>
            <a:ext cx="10364451" cy="1596177"/>
          </a:xfrm>
        </p:spPr>
        <p:txBody>
          <a:bodyPr/>
          <a:lstStyle/>
          <a:p>
            <a:r>
              <a:rPr lang="en-US" dirty="0"/>
              <a:t>Earth Orbital Velocity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A3F6AF-E196-4D07-8E4F-FC9BAE137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48283"/>
              </p:ext>
            </p:extLst>
          </p:nvPr>
        </p:nvGraphicFramePr>
        <p:xfrm>
          <a:off x="913774" y="2887910"/>
          <a:ext cx="2020887" cy="1082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3" imgW="781970" imgH="419657" progId="Equation.DSMT4">
                  <p:embed/>
                </p:oleObj>
              </mc:Choice>
              <mc:Fallback>
                <p:oleObj name="Equation" r:id="rId3" imgW="781970" imgH="41965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774" y="2887910"/>
                        <a:ext cx="2020887" cy="1082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A3A720-8833-48BA-A879-831B1EF57C3B}"/>
              </a:ext>
            </a:extLst>
          </p:cNvPr>
          <p:cNvSpPr txBox="1"/>
          <p:nvPr/>
        </p:nvSpPr>
        <p:spPr>
          <a:xfrm>
            <a:off x="838200" y="1690688"/>
            <a:ext cx="2867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Newton’s Second Law: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67A642F-CD89-4CD9-9F54-B0F8D5CEE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57738"/>
              </p:ext>
            </p:extLst>
          </p:nvPr>
        </p:nvGraphicFramePr>
        <p:xfrm>
          <a:off x="5101599" y="2887910"/>
          <a:ext cx="1394349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5" imgW="638909" imgH="496089" progId="Equation.DSMT4">
                  <p:embed/>
                </p:oleObj>
              </mc:Choice>
              <mc:Fallback>
                <p:oleObj name="Equation" r:id="rId5" imgW="638909" imgH="496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1599" y="2887910"/>
                        <a:ext cx="1394349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369586-0D1A-4B35-A919-54874F9F305F}"/>
              </a:ext>
            </a:extLst>
          </p:cNvPr>
          <p:cNvSpPr txBox="1"/>
          <p:nvPr/>
        </p:nvSpPr>
        <p:spPr>
          <a:xfrm>
            <a:off x="4876800" y="1690688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for the Velocity: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92CBB-E0B3-4BCF-8F14-62DD3E39A7F5}"/>
              </a:ext>
            </a:extLst>
          </p:cNvPr>
          <p:cNvSpPr txBox="1"/>
          <p:nvPr/>
        </p:nvSpPr>
        <p:spPr>
          <a:xfrm>
            <a:off x="838199" y="4667250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Reported Velocity: 7823 m/s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F882C1C-49F0-4F1C-81F2-97657F816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85712"/>
              </p:ext>
            </p:extLst>
          </p:nvPr>
        </p:nvGraphicFramePr>
        <p:xfrm>
          <a:off x="7032624" y="2887909"/>
          <a:ext cx="5080239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7" imgW="2145960" imgH="457200" progId="Equation.DSMT4">
                  <p:embed/>
                </p:oleObj>
              </mc:Choice>
              <mc:Fallback>
                <p:oleObj name="Equation" r:id="rId7" imgW="2145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2624" y="2887909"/>
                        <a:ext cx="5080239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149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38A5-FF0B-4D71-8927-615B11D2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94511"/>
            <a:ext cx="10364451" cy="1596177"/>
          </a:xfrm>
        </p:spPr>
        <p:txBody>
          <a:bodyPr/>
          <a:lstStyle/>
          <a:p>
            <a:r>
              <a:rPr lang="en-US" dirty="0"/>
              <a:t>Translunar Velocity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9FD80B8-86A4-408E-BDC7-1F8F136A7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465928"/>
              </p:ext>
            </p:extLst>
          </p:nvPr>
        </p:nvGraphicFramePr>
        <p:xfrm>
          <a:off x="417513" y="2860675"/>
          <a:ext cx="1887537" cy="98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3" imgW="801068" imgH="419657" progId="Equation.DSMT4">
                  <p:embed/>
                </p:oleObj>
              </mc:Choice>
              <mc:Fallback>
                <p:oleObj name="Equation" r:id="rId3" imgW="801068" imgH="41965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513" y="2860675"/>
                        <a:ext cx="1887537" cy="986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BB8A48-6B7E-4FD7-ACE7-1EE9E5165039}"/>
              </a:ext>
            </a:extLst>
          </p:cNvPr>
          <p:cNvSpPr txBox="1"/>
          <p:nvPr/>
        </p:nvSpPr>
        <p:spPr>
          <a:xfrm>
            <a:off x="417513" y="1690688"/>
            <a:ext cx="2697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Newton’s Second Law: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7A267D-E6AA-4F0B-ACD4-1B34159C9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00169"/>
              </p:ext>
            </p:extLst>
          </p:nvPr>
        </p:nvGraphicFramePr>
        <p:xfrm>
          <a:off x="4090988" y="2860675"/>
          <a:ext cx="2463800" cy="104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5" imgW="1172594" imgH="496089" progId="Equation.DSMT4">
                  <p:embed/>
                </p:oleObj>
              </mc:Choice>
              <mc:Fallback>
                <p:oleObj name="Equation" r:id="rId5" imgW="1172594" imgH="496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0988" y="2860675"/>
                        <a:ext cx="2463800" cy="104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59B1036-68ED-4EC5-AABC-19E434BDBCB7}"/>
              </a:ext>
            </a:extLst>
          </p:cNvPr>
          <p:cNvSpPr txBox="1"/>
          <p:nvPr/>
        </p:nvSpPr>
        <p:spPr>
          <a:xfrm>
            <a:off x="4257674" y="1690688"/>
            <a:ext cx="2390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for Velocity: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FA9B2BC-B990-4449-8D6E-E768A5CA3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98816"/>
              </p:ext>
            </p:extLst>
          </p:nvPr>
        </p:nvGraphicFramePr>
        <p:xfrm>
          <a:off x="417513" y="5167312"/>
          <a:ext cx="255322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7" imgW="991696" imgH="238310" progId="Equation.DSMT4">
                  <p:embed/>
                </p:oleObj>
              </mc:Choice>
              <mc:Fallback>
                <p:oleObj name="Equation" r:id="rId7" imgW="991696" imgH="2383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513" y="5167312"/>
                        <a:ext cx="2553228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0E2A392-9B46-4257-92B6-29171F5DBB09}"/>
              </a:ext>
            </a:extLst>
          </p:cNvPr>
          <p:cNvSpPr txBox="1"/>
          <p:nvPr/>
        </p:nvSpPr>
        <p:spPr>
          <a:xfrm>
            <a:off x="4090988" y="5147626"/>
            <a:ext cx="523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Reported Velocity: 10,952 m/s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54D26E6-9F04-477A-8A48-A6898E14CB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591210"/>
              </p:ext>
            </p:extLst>
          </p:nvPr>
        </p:nvGraphicFramePr>
        <p:xfrm>
          <a:off x="6850820" y="2902430"/>
          <a:ext cx="5191817" cy="96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9" imgW="2463480" imgH="457200" progId="Equation.DSMT4">
                  <p:embed/>
                </p:oleObj>
              </mc:Choice>
              <mc:Fallback>
                <p:oleObj name="Equation" r:id="rId9" imgW="2463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0820" y="2902430"/>
                        <a:ext cx="5191817" cy="963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048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88E67-9D85-44A2-80E8-5B13F61B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50" y="108751"/>
            <a:ext cx="10364451" cy="1596177"/>
          </a:xfrm>
        </p:spPr>
        <p:txBody>
          <a:bodyPr/>
          <a:lstStyle/>
          <a:p>
            <a:r>
              <a:rPr lang="en-US" dirty="0"/>
              <a:t>Change in Velocity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DEC0E6-59B5-49C4-8CD9-EA3432DC2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8327"/>
              </p:ext>
            </p:extLst>
          </p:nvPr>
        </p:nvGraphicFramePr>
        <p:xfrm>
          <a:off x="1009650" y="2928388"/>
          <a:ext cx="2428875" cy="79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3" imgW="753141" imgH="248045" progId="Equation.DSMT4">
                  <p:embed/>
                </p:oleObj>
              </mc:Choice>
              <mc:Fallback>
                <p:oleObj name="Equation" r:id="rId3" imgW="753141" imgH="2480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2928388"/>
                        <a:ext cx="2428875" cy="79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31CB65-09E8-4924-9EC1-79051D96CA61}"/>
              </a:ext>
            </a:extLst>
          </p:cNvPr>
          <p:cNvSpPr txBox="1"/>
          <p:nvPr/>
        </p:nvSpPr>
        <p:spPr>
          <a:xfrm>
            <a:off x="1009650" y="1656648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Classical Mechanics: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691B7-270A-490E-B063-945D0CA7CC95}"/>
              </a:ext>
            </a:extLst>
          </p:cNvPr>
          <p:cNvSpPr txBox="1"/>
          <p:nvPr/>
        </p:nvSpPr>
        <p:spPr>
          <a:xfrm>
            <a:off x="1009650" y="5686425"/>
            <a:ext cx="653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Reported Delta V: 3129 m/s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6D7C1E-19DC-495E-9855-458D513F1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5302"/>
              </p:ext>
            </p:extLst>
          </p:nvPr>
        </p:nvGraphicFramePr>
        <p:xfrm>
          <a:off x="974724" y="4416523"/>
          <a:ext cx="7212961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5" imgW="2450880" imgH="177480" progId="Equation.DSMT4">
                  <p:embed/>
                </p:oleObj>
              </mc:Choice>
              <mc:Fallback>
                <p:oleObj name="Equation" r:id="rId5" imgW="245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4724" y="4416523"/>
                        <a:ext cx="7212961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61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0E19-379B-4A69-84C2-8CFBFE58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5683"/>
            <a:ext cx="10364451" cy="1596177"/>
          </a:xfrm>
        </p:spPr>
        <p:txBody>
          <a:bodyPr/>
          <a:lstStyle/>
          <a:p>
            <a:r>
              <a:rPr lang="en-US" dirty="0"/>
              <a:t>Inputs for Rocket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68811-68A3-4BDC-BAFC-20505018F5CC}"/>
              </a:ext>
            </a:extLst>
          </p:cNvPr>
          <p:cNvSpPr txBox="1"/>
          <p:nvPr/>
        </p:nvSpPr>
        <p:spPr>
          <a:xfrm>
            <a:off x="838200" y="1943100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Effective Exhaust Velocity: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43442-83D3-402A-AB03-62201D19A054}"/>
              </a:ext>
            </a:extLst>
          </p:cNvPr>
          <p:cNvSpPr txBox="1"/>
          <p:nvPr/>
        </p:nvSpPr>
        <p:spPr>
          <a:xfrm>
            <a:off x="6172200" y="1943100"/>
            <a:ext cx="417195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Mass Flow Rate: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D3AA488-AE3F-43D2-88F4-22AC05465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83074"/>
              </p:ext>
            </p:extLst>
          </p:nvPr>
        </p:nvGraphicFramePr>
        <p:xfrm>
          <a:off x="6172200" y="2887663"/>
          <a:ext cx="17716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3" imgW="647640" imgH="431640" progId="Equation.DSMT4">
                  <p:embed/>
                </p:oleObj>
              </mc:Choice>
              <mc:Fallback>
                <p:oleObj name="Equation" r:id="rId3" imgW="647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2200" y="2887663"/>
                        <a:ext cx="177165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D283DA8-FAEF-4310-B791-99E6F56DC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95761"/>
              </p:ext>
            </p:extLst>
          </p:nvPr>
        </p:nvGraphicFramePr>
        <p:xfrm>
          <a:off x="913774" y="3138447"/>
          <a:ext cx="2105025" cy="72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3774" y="3138447"/>
                        <a:ext cx="2105025" cy="72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FEEB10F-CDA8-4949-9553-0DF5BDD4B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91114"/>
              </p:ext>
            </p:extLst>
          </p:nvPr>
        </p:nvGraphicFramePr>
        <p:xfrm>
          <a:off x="913774" y="4682170"/>
          <a:ext cx="4978822" cy="61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7" imgW="1942920" imgH="241200" progId="Equation.DSMT4">
                  <p:embed/>
                </p:oleObj>
              </mc:Choice>
              <mc:Fallback>
                <p:oleObj name="Equation" r:id="rId7" imgW="1942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3774" y="4682170"/>
                        <a:ext cx="4978822" cy="618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C9A4317-7424-4D8F-B651-B9504948B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987746"/>
              </p:ext>
            </p:extLst>
          </p:nvPr>
        </p:nvGraphicFramePr>
        <p:xfrm>
          <a:off x="6172200" y="4479926"/>
          <a:ext cx="4520584" cy="100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9" imgW="1879560" imgH="419040" progId="Equation.DSMT4">
                  <p:embed/>
                </p:oleObj>
              </mc:Choice>
              <mc:Fallback>
                <p:oleObj name="Equation" r:id="rId9" imgW="1879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72200" y="4479926"/>
                        <a:ext cx="4520584" cy="100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711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EEC1-F9BB-43EB-97D0-F73027FE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1571"/>
            <a:ext cx="10364451" cy="1596177"/>
          </a:xfrm>
        </p:spPr>
        <p:txBody>
          <a:bodyPr/>
          <a:lstStyle/>
          <a:p>
            <a:r>
              <a:rPr lang="en-US" dirty="0"/>
              <a:t>Calculate Burn Time to Check for Accuracy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129CD7F-0520-428A-B0E6-87AA6D854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424266"/>
              </p:ext>
            </p:extLst>
          </p:nvPr>
        </p:nvGraphicFramePr>
        <p:xfrm>
          <a:off x="752475" y="2959119"/>
          <a:ext cx="2254250" cy="64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3" imgW="829536" imgH="238310" progId="Equation.DSMT4">
                  <p:embed/>
                </p:oleObj>
              </mc:Choice>
              <mc:Fallback>
                <p:oleObj name="Equation" r:id="rId3" imgW="829536" imgH="2383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75" y="2959119"/>
                        <a:ext cx="2254250" cy="646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7E9709-23A9-45F3-9033-0B504220A494}"/>
              </a:ext>
            </a:extLst>
          </p:cNvPr>
          <p:cNvSpPr txBox="1"/>
          <p:nvPr/>
        </p:nvSpPr>
        <p:spPr>
          <a:xfrm>
            <a:off x="752475" y="184785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Fuel Burned by Stage III: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6B9E46-D566-4FBE-BA9B-85C9A6BCF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399747"/>
              </p:ext>
            </p:extLst>
          </p:nvPr>
        </p:nvGraphicFramePr>
        <p:xfrm>
          <a:off x="752475" y="4745131"/>
          <a:ext cx="2352676" cy="52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5" imgW="914400" imgH="203040" progId="Equation.DSMT4">
                  <p:embed/>
                </p:oleObj>
              </mc:Choice>
              <mc:Fallback>
                <p:oleObj name="Equation" r:id="rId5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475" y="4745131"/>
                        <a:ext cx="2352676" cy="522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FC1F0E8-3784-420D-93A0-57A2937D427C}"/>
              </a:ext>
            </a:extLst>
          </p:cNvPr>
          <p:cNvSpPr txBox="1"/>
          <p:nvPr/>
        </p:nvSpPr>
        <p:spPr>
          <a:xfrm>
            <a:off x="4910137" y="1847850"/>
            <a:ext cx="28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Burn Time: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E8A13-F9CF-40A8-A571-111627EDF095}"/>
              </a:ext>
            </a:extLst>
          </p:cNvPr>
          <p:cNvSpPr txBox="1"/>
          <p:nvPr/>
        </p:nvSpPr>
        <p:spPr>
          <a:xfrm>
            <a:off x="8543924" y="1848288"/>
            <a:ext cx="28098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Reported Burn Time: </a:t>
            </a:r>
          </a:p>
          <a:p>
            <a:endParaRPr lang="en-US" sz="2800" dirty="0"/>
          </a:p>
          <a:p>
            <a:r>
              <a:rPr lang="en-US" sz="2800" dirty="0"/>
              <a:t>500 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831005-2919-4D95-9FA2-327280D7C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173150"/>
              </p:ext>
            </p:extLst>
          </p:nvPr>
        </p:nvGraphicFramePr>
        <p:xfrm>
          <a:off x="752475" y="3862472"/>
          <a:ext cx="4019155" cy="52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7" imgW="1562040" imgH="203040" progId="Equation.DSMT4">
                  <p:embed/>
                </p:oleObj>
              </mc:Choice>
              <mc:Fallback>
                <p:oleObj name="Equation" r:id="rId7" imgW="1562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2475" y="3862472"/>
                        <a:ext cx="4019155" cy="522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3B2F9B0-9021-4C5B-B93F-11A7F0CA0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23439"/>
              </p:ext>
            </p:extLst>
          </p:nvPr>
        </p:nvGraphicFramePr>
        <p:xfrm>
          <a:off x="4989596" y="2959119"/>
          <a:ext cx="1382796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9596" y="2959119"/>
                        <a:ext cx="1382796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77FF5C3-58C2-43AE-8379-CCE729E34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685552"/>
              </p:ext>
            </p:extLst>
          </p:nvPr>
        </p:nvGraphicFramePr>
        <p:xfrm>
          <a:off x="4989596" y="5006539"/>
          <a:ext cx="3921704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11" imgW="1600200" imgH="419040" progId="Equation.DSMT4">
                  <p:embed/>
                </p:oleObj>
              </mc:Choice>
              <mc:Fallback>
                <p:oleObj name="Equation" r:id="rId11" imgW="1600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89596" y="5006539"/>
                        <a:ext cx="3921704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233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4208-FBAF-40E9-9378-C03CD592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683" y="232623"/>
            <a:ext cx="10364451" cy="1596177"/>
          </a:xfrm>
        </p:spPr>
        <p:txBody>
          <a:bodyPr/>
          <a:lstStyle/>
          <a:p>
            <a:r>
              <a:rPr lang="en-US" dirty="0"/>
              <a:t>Mass Inputs for Rocket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C16C-195E-4E2D-B9B0-F4821FFEF789}"/>
              </a:ext>
            </a:extLst>
          </p:cNvPr>
          <p:cNvSpPr txBox="1"/>
          <p:nvPr/>
        </p:nvSpPr>
        <p:spPr>
          <a:xfrm>
            <a:off x="914400" y="1828800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Initial Mass: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F2635B3-D630-49EF-8E4D-86035F8BE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13998"/>
              </p:ext>
            </p:extLst>
          </p:nvPr>
        </p:nvGraphicFramePr>
        <p:xfrm>
          <a:off x="914400" y="2990851"/>
          <a:ext cx="433154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3" imgW="2030959" imgH="238310" progId="Equation.DSMT4">
                  <p:embed/>
                </p:oleObj>
              </mc:Choice>
              <mc:Fallback>
                <p:oleObj name="Equation" r:id="rId3" imgW="2030959" imgH="2383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990851"/>
                        <a:ext cx="4331548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78994E-426A-468C-9801-FD0565C01DCE}"/>
              </a:ext>
            </a:extLst>
          </p:cNvPr>
          <p:cNvSpPr txBox="1"/>
          <p:nvPr/>
        </p:nvSpPr>
        <p:spPr>
          <a:xfrm>
            <a:off x="914400" y="3933021"/>
            <a:ext cx="2571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Using the values from the table,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94698EF-1D7B-47A3-9818-252E773B2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860929"/>
              </p:ext>
            </p:extLst>
          </p:nvPr>
        </p:nvGraphicFramePr>
        <p:xfrm>
          <a:off x="914400" y="5438777"/>
          <a:ext cx="2270649" cy="555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5" imgW="972597" imgH="238310" progId="Equation.DSMT4">
                  <p:embed/>
                </p:oleObj>
              </mc:Choice>
              <mc:Fallback>
                <p:oleObj name="Equation" r:id="rId5" imgW="972597" imgH="2383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5438777"/>
                        <a:ext cx="2270649" cy="555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4BDDF3-2750-467C-BF80-46EAEA7B7815}"/>
              </a:ext>
            </a:extLst>
          </p:cNvPr>
          <p:cNvSpPr txBox="1"/>
          <p:nvPr/>
        </p:nvSpPr>
        <p:spPr>
          <a:xfrm>
            <a:off x="6762750" y="1828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Final Mass: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1C026BE-2787-4226-A3A4-E44726488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51779"/>
              </p:ext>
            </p:extLst>
          </p:nvPr>
        </p:nvGraphicFramePr>
        <p:xfrm>
          <a:off x="6762750" y="2876824"/>
          <a:ext cx="2790825" cy="62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7" imgW="1067731" imgH="238310" progId="Equation.DSMT4">
                  <p:embed/>
                </p:oleObj>
              </mc:Choice>
              <mc:Fallback>
                <p:oleObj name="Equation" r:id="rId7" imgW="1067731" imgH="2383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2750" y="2876824"/>
                        <a:ext cx="2790825" cy="622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EBB0AC6-056A-450C-9AE8-25AD55480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09210"/>
              </p:ext>
            </p:extLst>
          </p:nvPr>
        </p:nvGraphicFramePr>
        <p:xfrm>
          <a:off x="5775324" y="4103356"/>
          <a:ext cx="6023840" cy="62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9" imgW="2336760" imgH="241200" progId="Equation.DSMT4">
                  <p:embed/>
                </p:oleObj>
              </mc:Choice>
              <mc:Fallback>
                <p:oleObj name="Equation" r:id="rId9" imgW="2336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75324" y="4103356"/>
                        <a:ext cx="6023840" cy="622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392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7345-7BB0-421F-915C-C8ACD5A5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21451"/>
            <a:ext cx="10364451" cy="1596177"/>
          </a:xfrm>
        </p:spPr>
        <p:txBody>
          <a:bodyPr/>
          <a:lstStyle/>
          <a:p>
            <a:r>
              <a:rPr lang="en-US" dirty="0"/>
              <a:t>The Rocket Equation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7C0542-F6DF-42A9-84AE-A9BA4929F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46797"/>
              </p:ext>
            </p:extLst>
          </p:nvPr>
        </p:nvGraphicFramePr>
        <p:xfrm>
          <a:off x="757239" y="2036745"/>
          <a:ext cx="2881312" cy="1458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3" imgW="1002960" imgH="507960" progId="Equation.DSMT4">
                  <p:embed/>
                </p:oleObj>
              </mc:Choice>
              <mc:Fallback>
                <p:oleObj name="Equation" r:id="rId3" imgW="1002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7239" y="2036745"/>
                        <a:ext cx="2881312" cy="1458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C950BC-FF3A-432B-B593-10CD21562E07}"/>
              </a:ext>
            </a:extLst>
          </p:cNvPr>
          <p:cNvSpPr txBox="1"/>
          <p:nvPr/>
        </p:nvSpPr>
        <p:spPr>
          <a:xfrm>
            <a:off x="838200" y="46101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Reported Delta V: 3129 m/s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B0D0973-112B-4D0F-BDAE-9E2B6E0D76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042613"/>
              </p:ext>
            </p:extLst>
          </p:nvPr>
        </p:nvGraphicFramePr>
        <p:xfrm>
          <a:off x="4555284" y="2171700"/>
          <a:ext cx="7068171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5" imgW="2717640" imgH="457200" progId="Equation.DSMT4">
                  <p:embed/>
                </p:oleObj>
              </mc:Choice>
              <mc:Fallback>
                <p:oleObj name="Equation" r:id="rId5" imgW="2717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5284" y="2171700"/>
                        <a:ext cx="7068171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2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EB61-9963-4669-A7B0-ADD74EF2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32C4-E36E-4590-ADB1-981F032E8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mathematics of Differential Equations and Numerical methods is extremely important for modeling rockets</a:t>
            </a:r>
          </a:p>
          <a:p>
            <a:r>
              <a:rPr lang="en-US" sz="2800" dirty="0"/>
              <a:t>This presentation will briefly go over the history of rocketry and use differential equations to predict and compare velocities of the Apollo 11 lunar mission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9687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F07E-041A-433A-89A3-40A40305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1" y="172281"/>
            <a:ext cx="10515600" cy="1325563"/>
          </a:xfrm>
        </p:spPr>
        <p:txBody>
          <a:bodyPr/>
          <a:lstStyle/>
          <a:p>
            <a:r>
              <a:rPr lang="en-US" dirty="0"/>
              <a:t>Summarized Results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66E11C-CC55-4DC5-B571-BE238EBB8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97649"/>
              </p:ext>
            </p:extLst>
          </p:nvPr>
        </p:nvGraphicFramePr>
        <p:xfrm>
          <a:off x="374649" y="1343025"/>
          <a:ext cx="11426824" cy="534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706">
                  <a:extLst>
                    <a:ext uri="{9D8B030D-6E8A-4147-A177-3AD203B41FA5}">
                      <a16:colId xmlns:a16="http://schemas.microsoft.com/office/drawing/2014/main" val="2413581920"/>
                    </a:ext>
                  </a:extLst>
                </a:gridCol>
                <a:gridCol w="2856706">
                  <a:extLst>
                    <a:ext uri="{9D8B030D-6E8A-4147-A177-3AD203B41FA5}">
                      <a16:colId xmlns:a16="http://schemas.microsoft.com/office/drawing/2014/main" val="2039255394"/>
                    </a:ext>
                  </a:extLst>
                </a:gridCol>
                <a:gridCol w="2856706">
                  <a:extLst>
                    <a:ext uri="{9D8B030D-6E8A-4147-A177-3AD203B41FA5}">
                      <a16:colId xmlns:a16="http://schemas.microsoft.com/office/drawing/2014/main" val="2951324914"/>
                    </a:ext>
                  </a:extLst>
                </a:gridCol>
                <a:gridCol w="2856706">
                  <a:extLst>
                    <a:ext uri="{9D8B030D-6E8A-4147-A177-3AD203B41FA5}">
                      <a16:colId xmlns:a16="http://schemas.microsoft.com/office/drawing/2014/main" val="3903194244"/>
                    </a:ext>
                  </a:extLst>
                </a:gridCol>
              </a:tblGrid>
              <a:tr h="792896">
                <a:tc>
                  <a:txBody>
                    <a:bodyPr/>
                    <a:lstStyle/>
                    <a:p>
                      <a:r>
                        <a:rPr lang="en-US" sz="2800" dirty="0"/>
                        <a:t>Calculated 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Reported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778263"/>
                  </a:ext>
                </a:extLst>
              </a:tr>
              <a:tr h="792896">
                <a:tc>
                  <a:txBody>
                    <a:bodyPr/>
                    <a:lstStyle/>
                    <a:p>
                      <a:r>
                        <a:rPr lang="en-US" sz="2800" dirty="0"/>
                        <a:t>Earth Orbital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7,791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7,823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95949"/>
                  </a:ext>
                </a:extLst>
              </a:tr>
              <a:tr h="1150978">
                <a:tc>
                  <a:txBody>
                    <a:bodyPr/>
                    <a:lstStyle/>
                    <a:p>
                      <a:r>
                        <a:rPr lang="en-US" sz="2800" dirty="0"/>
                        <a:t>Translunar Injection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10,926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10,952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445404"/>
                  </a:ext>
                </a:extLst>
              </a:tr>
              <a:tr h="1150978">
                <a:tc>
                  <a:txBody>
                    <a:bodyPr/>
                    <a:lstStyle/>
                    <a:p>
                      <a:r>
                        <a:rPr lang="en-US" sz="2800" dirty="0"/>
                        <a:t>Delta V (Orbital Mechanics)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3,135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3,129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72062"/>
                  </a:ext>
                </a:extLst>
              </a:tr>
              <a:tr h="1150978">
                <a:tc>
                  <a:txBody>
                    <a:bodyPr/>
                    <a:lstStyle/>
                    <a:p>
                      <a:r>
                        <a:rPr lang="en-US" sz="2800" dirty="0"/>
                        <a:t>Delta V (Rocket Equation)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2,937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3,129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59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90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E95C-9D04-4769-AB00-0B0622A4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9417"/>
            <a:ext cx="10364451" cy="159617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C5A8A-8E0B-4E18-BCBA-E42D48C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716946"/>
            <a:ext cx="10364452" cy="3424107"/>
          </a:xfrm>
        </p:spPr>
        <p:txBody>
          <a:bodyPr>
            <a:normAutofit/>
          </a:bodyPr>
          <a:lstStyle/>
          <a:p>
            <a:r>
              <a:rPr lang="en-US" sz="2800" dirty="0"/>
              <a:t>As shown, basic modeling techniques can provide results within a relatively small region of error </a:t>
            </a:r>
          </a:p>
        </p:txBody>
      </p:sp>
    </p:spTree>
    <p:extLst>
      <p:ext uri="{BB962C8B-B14F-4D97-AF65-F5344CB8AC3E}">
        <p14:creationId xmlns:p14="http://schemas.microsoft.com/office/powerpoint/2010/main" val="93519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28D9-5744-4FF9-801A-DCA927FC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115814"/>
            <a:ext cx="10364451" cy="1596177"/>
          </a:xfrm>
        </p:spPr>
        <p:txBody>
          <a:bodyPr/>
          <a:lstStyle/>
          <a:p>
            <a:r>
              <a:rPr lang="en-US" dirty="0"/>
              <a:t>Early History of Rocketry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0E199-640E-4944-94AB-AFD2F8B1A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385765"/>
            <a:ext cx="10364452" cy="3424107"/>
          </a:xfrm>
        </p:spPr>
        <p:txBody>
          <a:bodyPr/>
          <a:lstStyle/>
          <a:p>
            <a:r>
              <a:rPr lang="en-US" sz="2400" dirty="0"/>
              <a:t>first used by the Chinese in the 13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</a:p>
          <a:p>
            <a:r>
              <a:rPr lang="en-US" sz="2400" dirty="0"/>
              <a:t>used gunpowder as propellant</a:t>
            </a:r>
          </a:p>
          <a:p>
            <a:r>
              <a:rPr lang="en-US" sz="2400" dirty="0"/>
              <a:t>crude version of a solid propellant motor</a:t>
            </a:r>
          </a:p>
          <a:p>
            <a:r>
              <a:rPr lang="en-US" sz="2400" dirty="0"/>
              <a:t>Mathematics necessary for more sophisticated rockets was derived in the 1600s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1F87C-43A0-4151-A640-30D15635D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75" y="4105275"/>
            <a:ext cx="3427405" cy="2435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88060-260E-47B2-84B1-D7D19A21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83" y="3703600"/>
            <a:ext cx="2066642" cy="283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6D89-ED3E-4BA9-9442-DC94BAB0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0758"/>
            <a:ext cx="10364451" cy="1596177"/>
          </a:xfrm>
        </p:spPr>
        <p:txBody>
          <a:bodyPr/>
          <a:lstStyle/>
          <a:p>
            <a:r>
              <a:rPr lang="en-US" dirty="0"/>
              <a:t>Fathers of Astronautics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5CFEA-EC63-4CBC-9FFA-121C71F9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793"/>
            <a:ext cx="10515600" cy="2622550"/>
          </a:xfrm>
        </p:spPr>
        <p:txBody>
          <a:bodyPr/>
          <a:lstStyle/>
          <a:p>
            <a:r>
              <a:rPr lang="en-US" sz="2400" dirty="0"/>
              <a:t>At the turn of the 20</a:t>
            </a:r>
            <a:r>
              <a:rPr lang="en-US" sz="2400" baseline="30000" dirty="0"/>
              <a:t>th</a:t>
            </a:r>
            <a:r>
              <a:rPr lang="en-US" sz="2400" dirty="0"/>
              <a:t> century rocketry was considered as a means for space travel</a:t>
            </a:r>
          </a:p>
          <a:p>
            <a:r>
              <a:rPr lang="en-US" sz="2400" dirty="0"/>
              <a:t>Astronautics developed independently in the U.S, Germany, and Russia.</a:t>
            </a:r>
          </a:p>
          <a:p>
            <a:r>
              <a:rPr lang="en-US" sz="2400" dirty="0"/>
              <a:t>The men responsible share the title “Father of Astronautics”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E22D7-5C9E-4241-90DA-CB1AD0AB5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15" y="4583112"/>
            <a:ext cx="1619250" cy="2162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B2248-40C7-4260-84EC-D49C9BC3C0C9}"/>
              </a:ext>
            </a:extLst>
          </p:cNvPr>
          <p:cNvSpPr txBox="1"/>
          <p:nvPr/>
        </p:nvSpPr>
        <p:spPr>
          <a:xfrm>
            <a:off x="1364615" y="4229100"/>
            <a:ext cx="152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Tsiolkovsky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ABEC8-455A-4256-BBA6-E0ABBEFB9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82" y="4511555"/>
            <a:ext cx="1758643" cy="2305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E0455-C0E5-40D3-9C9F-F47D27A6EDE1}"/>
              </a:ext>
            </a:extLst>
          </p:cNvPr>
          <p:cNvSpPr txBox="1"/>
          <p:nvPr/>
        </p:nvSpPr>
        <p:spPr>
          <a:xfrm>
            <a:off x="4811865" y="4142223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Goddard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EE8E0-A30F-4338-99CD-CB38E2F9D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35" y="4511555"/>
            <a:ext cx="1501514" cy="2162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54BE11-B00A-4C0C-802A-6E6D6DDF9A6D}"/>
              </a:ext>
            </a:extLst>
          </p:cNvPr>
          <p:cNvSpPr txBox="1"/>
          <p:nvPr/>
        </p:nvSpPr>
        <p:spPr>
          <a:xfrm>
            <a:off x="9201150" y="415397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Oberth</a:t>
            </a:r>
          </a:p>
        </p:txBody>
      </p:sp>
    </p:spTree>
    <p:extLst>
      <p:ext uri="{BB962C8B-B14F-4D97-AF65-F5344CB8AC3E}">
        <p14:creationId xmlns:p14="http://schemas.microsoft.com/office/powerpoint/2010/main" val="293624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5E14-EEB1-4378-B0D1-48DD3154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30" y="0"/>
            <a:ext cx="10058400" cy="1450757"/>
          </a:xfrm>
        </p:spPr>
        <p:txBody>
          <a:bodyPr/>
          <a:lstStyle/>
          <a:p>
            <a:r>
              <a:rPr lang="en-US" dirty="0"/>
              <a:t>Konstantin Tsiolkovsky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0BF4-17DF-45D4-B6E5-C7C93B0C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325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Theoretical Scientist</a:t>
            </a:r>
          </a:p>
          <a:p>
            <a:r>
              <a:rPr lang="en-US" sz="2400" dirty="0"/>
              <a:t>Derived the Rocket Equation and developed a theory of multi-stage rockets</a:t>
            </a:r>
          </a:p>
          <a:p>
            <a:r>
              <a:rPr lang="en-US" sz="2400" dirty="0"/>
              <a:t>Interested in Liquid Propellant Rocket Engines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FC70C-3BFC-4FEB-B9ED-02A3D3527F8A}"/>
              </a:ext>
            </a:extLst>
          </p:cNvPr>
          <p:cNvSpPr txBox="1"/>
          <p:nvPr/>
        </p:nvSpPr>
        <p:spPr>
          <a:xfrm>
            <a:off x="942975" y="3933826"/>
            <a:ext cx="316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Rocket Equation: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E2B65-B379-4FF3-9455-5FBA0BF1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40" y="3581182"/>
            <a:ext cx="2052260" cy="274037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7057B3-D740-4471-B67F-3579FA355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87147"/>
              </p:ext>
            </p:extLst>
          </p:nvPr>
        </p:nvGraphicFramePr>
        <p:xfrm>
          <a:off x="4234233" y="4457046"/>
          <a:ext cx="3289193" cy="166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1002960" imgH="507960" progId="Equation.DSMT4">
                  <p:embed/>
                </p:oleObj>
              </mc:Choice>
              <mc:Fallback>
                <p:oleObj name="Equation" r:id="rId4" imgW="1002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4233" y="4457046"/>
                        <a:ext cx="3289193" cy="1665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90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E944-7D38-4B98-9D92-4E85F786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25" y="209551"/>
            <a:ext cx="10364451" cy="1596177"/>
          </a:xfrm>
        </p:spPr>
        <p:txBody>
          <a:bodyPr/>
          <a:lstStyle/>
          <a:p>
            <a:r>
              <a:rPr lang="en-US" dirty="0"/>
              <a:t>Robert Goddard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DF39-68A5-4E5A-BD94-9DAFC6343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61" y="1427060"/>
            <a:ext cx="10364452" cy="3424107"/>
          </a:xfrm>
        </p:spPr>
        <p:txBody>
          <a:bodyPr>
            <a:normAutofit/>
          </a:bodyPr>
          <a:lstStyle/>
          <a:p>
            <a:r>
              <a:rPr lang="en-US" sz="2400" dirty="0"/>
              <a:t>Launched the first liquid propellant rocket in Auburn Massachusetts in 1926.</a:t>
            </a:r>
          </a:p>
          <a:p>
            <a:r>
              <a:rPr lang="en-US" sz="2400" dirty="0"/>
              <a:t>fueled by liquid Oxygen and Gasoline</a:t>
            </a:r>
          </a:p>
          <a:p>
            <a:r>
              <a:rPr lang="en-US" sz="2400" dirty="0"/>
              <a:t>foundation for the German V-2 rocket (Gyroscopic Control, Gimbal Steering)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512BA-2D57-47FF-B414-0A964C761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549" y="3752850"/>
            <a:ext cx="2222251" cy="2895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3B8FA-7D28-4649-82CF-1927F935A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33" y="4112674"/>
            <a:ext cx="1815792" cy="23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FCA9-9A4C-4A08-A9A9-069EC5E5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75" y="132742"/>
            <a:ext cx="10364451" cy="1596177"/>
          </a:xfrm>
        </p:spPr>
        <p:txBody>
          <a:bodyPr/>
          <a:lstStyle/>
          <a:p>
            <a:r>
              <a:rPr lang="en-US" dirty="0"/>
              <a:t>Hermann Oberth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3082A-4A62-4932-AE16-2921E0D6A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7" y="1574103"/>
            <a:ext cx="10364452" cy="3424107"/>
          </a:xfrm>
        </p:spPr>
        <p:txBody>
          <a:bodyPr>
            <a:normAutofit/>
          </a:bodyPr>
          <a:lstStyle/>
          <a:p>
            <a:r>
              <a:rPr lang="en-US" sz="2400" dirty="0"/>
              <a:t>Built Germany’s first liquid propellant rocket in 1931</a:t>
            </a:r>
          </a:p>
          <a:p>
            <a:r>
              <a:rPr lang="en-US" sz="2400" dirty="0"/>
              <a:t>Oberth Maneuver</a:t>
            </a:r>
          </a:p>
          <a:p>
            <a:r>
              <a:rPr lang="en-US" sz="2400" dirty="0"/>
              <a:t>Drew public interest in rocketry </a:t>
            </a:r>
          </a:p>
          <a:p>
            <a:r>
              <a:rPr lang="en-US" sz="2400" dirty="0"/>
              <a:t>lead to the establishment of the Nazi Rocketry program,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1CF8D-AAE2-4043-861B-77ABB962D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5" y="4438649"/>
            <a:ext cx="3462558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50E06-AD0D-443C-ABCD-B69A05B0E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860" y="3861584"/>
            <a:ext cx="1902255" cy="27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1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4A67-5B2C-4D24-A313-6AFE4CFC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7593"/>
            <a:ext cx="10364451" cy="1596177"/>
          </a:xfrm>
        </p:spPr>
        <p:txBody>
          <a:bodyPr/>
          <a:lstStyle/>
          <a:p>
            <a:pPr algn="l"/>
            <a:r>
              <a:rPr lang="en-US" dirty="0"/>
              <a:t>Rocketry and WWII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2526-A545-4313-A8E1-E6120C32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42" y="1312728"/>
            <a:ext cx="5419725" cy="3957638"/>
          </a:xfrm>
        </p:spPr>
        <p:txBody>
          <a:bodyPr>
            <a:noAutofit/>
          </a:bodyPr>
          <a:lstStyle/>
          <a:p>
            <a:r>
              <a:rPr lang="en-US" sz="2400" dirty="0"/>
              <a:t>Werner Von Braun head of Nazi rocketry program</a:t>
            </a:r>
          </a:p>
          <a:p>
            <a:r>
              <a:rPr lang="en-US" sz="2400" dirty="0"/>
              <a:t>The V-2 Rocket, first used in 1944</a:t>
            </a:r>
          </a:p>
          <a:p>
            <a:r>
              <a:rPr lang="en-US" sz="2400" dirty="0"/>
              <a:t>Operation Paperclip, Nazi Scientists come to the </a:t>
            </a:r>
            <a:r>
              <a:rPr lang="en-US" sz="2400" dirty="0" err="1"/>
              <a:t>U.s.</a:t>
            </a:r>
            <a:endParaRPr lang="en-US" sz="2400" dirty="0"/>
          </a:p>
          <a:p>
            <a:r>
              <a:rPr lang="en-US" sz="2400" dirty="0"/>
              <a:t>U.S. worked on V-2 rocketry to develop missiles capable of carrying a nuclear warhead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FD8D-08E3-4CE4-B9F8-15A4AAE2A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17" y="1293458"/>
            <a:ext cx="2163133" cy="2756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53D38-AD06-4CBC-A346-A03C6FBBC289}"/>
              </a:ext>
            </a:extLst>
          </p:cNvPr>
          <p:cNvSpPr txBox="1"/>
          <p:nvPr/>
        </p:nvSpPr>
        <p:spPr>
          <a:xfrm>
            <a:off x="7135887" y="704850"/>
            <a:ext cx="166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Von Braun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848C3-98ED-4113-A8E6-D43BC4C04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49" y="3096947"/>
            <a:ext cx="2163133" cy="3605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A8BC25-8795-4744-B08F-955FD9E9AFC0}"/>
              </a:ext>
            </a:extLst>
          </p:cNvPr>
          <p:cNvSpPr txBox="1"/>
          <p:nvPr/>
        </p:nvSpPr>
        <p:spPr>
          <a:xfrm>
            <a:off x="9715500" y="2408503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V-2</a:t>
            </a:r>
          </a:p>
        </p:txBody>
      </p:sp>
    </p:spTree>
    <p:extLst>
      <p:ext uri="{BB962C8B-B14F-4D97-AF65-F5344CB8AC3E}">
        <p14:creationId xmlns:p14="http://schemas.microsoft.com/office/powerpoint/2010/main" val="115918020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304</TotalTime>
  <Words>1073</Words>
  <Application>Microsoft Office PowerPoint</Application>
  <PresentationFormat>Widescreen</PresentationFormat>
  <Paragraphs>199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Tw Cen MT</vt:lpstr>
      <vt:lpstr>Droplet</vt:lpstr>
      <vt:lpstr>Equation</vt:lpstr>
      <vt:lpstr>MathType 7.0 Equation</vt:lpstr>
      <vt:lpstr>Rocketry and Differential Equations</vt:lpstr>
      <vt:lpstr>Objectives </vt:lpstr>
      <vt:lpstr>Introduction </vt:lpstr>
      <vt:lpstr>Early History of Rocketry</vt:lpstr>
      <vt:lpstr>Fathers of Astronautics</vt:lpstr>
      <vt:lpstr>Konstantin Tsiolkovsky</vt:lpstr>
      <vt:lpstr>Robert Goddard</vt:lpstr>
      <vt:lpstr>Hermann Oberth</vt:lpstr>
      <vt:lpstr>Rocketry and WWII</vt:lpstr>
      <vt:lpstr>Establishment of NASA</vt:lpstr>
      <vt:lpstr>Saturn V</vt:lpstr>
      <vt:lpstr>Apollo 1 </vt:lpstr>
      <vt:lpstr>Leading Up to Apollo 11</vt:lpstr>
      <vt:lpstr>Apollo 11 Spacecraft </vt:lpstr>
      <vt:lpstr>Apollo 11 Spacecraft </vt:lpstr>
      <vt:lpstr>Apollo 11 Mission Part 1: Launch to Lunar Insertion </vt:lpstr>
      <vt:lpstr>Apollo 11 Mission Part 2: Descent to Lunar Surface</vt:lpstr>
      <vt:lpstr>Apollo 11 Mission Part 3: Return to Earth</vt:lpstr>
      <vt:lpstr>Apollo 11 Modelling</vt:lpstr>
      <vt:lpstr>Input Arguments</vt:lpstr>
      <vt:lpstr>Important Values of R</vt:lpstr>
      <vt:lpstr>Delta V Significance </vt:lpstr>
      <vt:lpstr>Earth Orbital Velocity</vt:lpstr>
      <vt:lpstr>Translunar Velocity </vt:lpstr>
      <vt:lpstr>Change in Velocity</vt:lpstr>
      <vt:lpstr>Inputs for Rocket Equation</vt:lpstr>
      <vt:lpstr>Calculate Burn Time to Check for Accuracy</vt:lpstr>
      <vt:lpstr>Mass Inputs for Rocket Equation</vt:lpstr>
      <vt:lpstr>The Rocket Equation</vt:lpstr>
      <vt:lpstr>Summarized Results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Rocketry and Differential Equations</dc:title>
  <dc:creator>Colton Acosta</dc:creator>
  <cp:lastModifiedBy>Colton Acosta</cp:lastModifiedBy>
  <cp:revision>35</cp:revision>
  <dcterms:created xsi:type="dcterms:W3CDTF">2019-04-15T17:26:34Z</dcterms:created>
  <dcterms:modified xsi:type="dcterms:W3CDTF">2019-04-20T16:47:06Z</dcterms:modified>
</cp:coreProperties>
</file>